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8" r:id="rId18"/>
    <p:sldId id="272" r:id="rId19"/>
    <p:sldId id="273" r:id="rId20"/>
    <p:sldId id="274" r:id="rId21"/>
    <p:sldId id="275" r:id="rId22"/>
  </p:sldIdLst>
  <p:sldSz cx="18288000" cy="10287000"/>
  <p:notesSz cx="7315200" cy="9601200"/>
  <p:embeddedFontLst>
    <p:embeddedFont>
      <p:font typeface="Open Sauce" panose="020B0604020202020204" charset="0"/>
      <p:regular r:id="rId24"/>
    </p:embeddedFont>
    <p:embeddedFont>
      <p:font typeface="Open Sauce Bold" panose="020B0604020202020204" charset="0"/>
      <p:regular r:id="rId25"/>
    </p:embeddedFont>
    <p:embeddedFont>
      <p:font typeface="Open Sauce Bold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105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nka Patel" userId="18ee995a-32ad-409a-8902-65dc8574004b" providerId="ADAL" clId="{6ED1C792-9E29-4F9B-9292-B4FE2BF3B449}"/>
    <pc:docChg chg="undo custSel addSld delSld modSld">
      <pc:chgData name="Priyanka Patel" userId="18ee995a-32ad-409a-8902-65dc8574004b" providerId="ADAL" clId="{6ED1C792-9E29-4F9B-9292-B4FE2BF3B449}" dt="2026-04-24T11:28:14.749" v="1212" actId="1036"/>
      <pc:docMkLst>
        <pc:docMk/>
      </pc:docMkLst>
      <pc:sldChg chg="addSp modSp mod">
        <pc:chgData name="Priyanka Patel" userId="18ee995a-32ad-409a-8902-65dc8574004b" providerId="ADAL" clId="{6ED1C792-9E29-4F9B-9292-B4FE2BF3B449}" dt="2026-03-31T16:37:22.321" v="1191" actId="14100"/>
        <pc:sldMkLst>
          <pc:docMk/>
          <pc:sldMk cId="0" sldId="261"/>
        </pc:sldMkLst>
        <pc:spChg chg="mod">
          <ac:chgData name="Priyanka Patel" userId="18ee995a-32ad-409a-8902-65dc8574004b" providerId="ADAL" clId="{6ED1C792-9E29-4F9B-9292-B4FE2BF3B449}" dt="2026-03-31T14:22:25.073" v="224" actId="14100"/>
          <ac:spMkLst>
            <pc:docMk/>
            <pc:sldMk cId="0" sldId="261"/>
            <ac:spMk id="7" creationId="{00000000-0000-0000-0000-000000000000}"/>
          </ac:spMkLst>
        </pc:spChg>
        <pc:spChg chg="mod">
          <ac:chgData name="Priyanka Patel" userId="18ee995a-32ad-409a-8902-65dc8574004b" providerId="ADAL" clId="{6ED1C792-9E29-4F9B-9292-B4FE2BF3B449}" dt="2026-03-31T14:22:17.955" v="223" actId="14100"/>
          <ac:spMkLst>
            <pc:docMk/>
            <pc:sldMk cId="0" sldId="261"/>
            <ac:spMk id="9" creationId="{00000000-0000-0000-0000-000000000000}"/>
          </ac:spMkLst>
        </pc:spChg>
        <pc:spChg chg="mod">
          <ac:chgData name="Priyanka Patel" userId="18ee995a-32ad-409a-8902-65dc8574004b" providerId="ADAL" clId="{6ED1C792-9E29-4F9B-9292-B4FE2BF3B449}" dt="2026-03-31T14:23:08.136" v="226" actId="1036"/>
          <ac:spMkLst>
            <pc:docMk/>
            <pc:sldMk cId="0" sldId="261"/>
            <ac:spMk id="25" creationId="{00000000-0000-0000-0000-000000000000}"/>
          </ac:spMkLst>
        </pc:spChg>
        <pc:spChg chg="add mod">
          <ac:chgData name="Priyanka Patel" userId="18ee995a-32ad-409a-8902-65dc8574004b" providerId="ADAL" clId="{6ED1C792-9E29-4F9B-9292-B4FE2BF3B449}" dt="2026-03-31T16:37:22.321" v="1191" actId="14100"/>
          <ac:spMkLst>
            <pc:docMk/>
            <pc:sldMk cId="0" sldId="261"/>
            <ac:spMk id="27" creationId="{9ABAB062-7C50-BAC4-5F66-C547D52D15F6}"/>
          </ac:spMkLst>
        </pc:spChg>
      </pc:sldChg>
      <pc:sldChg chg="modSp mod">
        <pc:chgData name="Priyanka Patel" userId="18ee995a-32ad-409a-8902-65dc8574004b" providerId="ADAL" clId="{6ED1C792-9E29-4F9B-9292-B4FE2BF3B449}" dt="2026-03-31T14:23:32.954" v="246" actId="313"/>
        <pc:sldMkLst>
          <pc:docMk/>
          <pc:sldMk cId="0" sldId="262"/>
        </pc:sldMkLst>
        <pc:spChg chg="mod">
          <ac:chgData name="Priyanka Patel" userId="18ee995a-32ad-409a-8902-65dc8574004b" providerId="ADAL" clId="{6ED1C792-9E29-4F9B-9292-B4FE2BF3B449}" dt="2026-03-31T14:23:25.950" v="236" actId="1035"/>
          <ac:spMkLst>
            <pc:docMk/>
            <pc:sldMk cId="0" sldId="262"/>
            <ac:spMk id="4" creationId="{00000000-0000-0000-0000-000000000000}"/>
          </ac:spMkLst>
        </pc:spChg>
        <pc:spChg chg="mod">
          <ac:chgData name="Priyanka Patel" userId="18ee995a-32ad-409a-8902-65dc8574004b" providerId="ADAL" clId="{6ED1C792-9E29-4F9B-9292-B4FE2BF3B449}" dt="2026-03-31T14:23:32.954" v="246" actId="313"/>
          <ac:spMkLst>
            <pc:docMk/>
            <pc:sldMk cId="0" sldId="262"/>
            <ac:spMk id="5" creationId="{00000000-0000-0000-0000-000000000000}"/>
          </ac:spMkLst>
        </pc:spChg>
      </pc:sldChg>
      <pc:sldChg chg="modSp mod">
        <pc:chgData name="Priyanka Patel" userId="18ee995a-32ad-409a-8902-65dc8574004b" providerId="ADAL" clId="{6ED1C792-9E29-4F9B-9292-B4FE2BF3B449}" dt="2026-03-30T16:02:36.912" v="215" actId="20577"/>
        <pc:sldMkLst>
          <pc:docMk/>
          <pc:sldMk cId="0" sldId="267"/>
        </pc:sldMkLst>
        <pc:spChg chg="mod">
          <ac:chgData name="Priyanka Patel" userId="18ee995a-32ad-409a-8902-65dc8574004b" providerId="ADAL" clId="{6ED1C792-9E29-4F9B-9292-B4FE2BF3B449}" dt="2026-03-30T16:02:36.912" v="215" actId="20577"/>
          <ac:spMkLst>
            <pc:docMk/>
            <pc:sldMk cId="0" sldId="267"/>
            <ac:spMk id="7" creationId="{00000000-0000-0000-0000-000000000000}"/>
          </ac:spMkLst>
        </pc:spChg>
        <pc:picChg chg="mod">
          <ac:chgData name="Priyanka Patel" userId="18ee995a-32ad-409a-8902-65dc8574004b" providerId="ADAL" clId="{6ED1C792-9E29-4F9B-9292-B4FE2BF3B449}" dt="2026-03-30T16:01:08.154" v="151" actId="1035"/>
          <ac:picMkLst>
            <pc:docMk/>
            <pc:sldMk cId="0" sldId="267"/>
            <ac:picMk id="3" creationId="{00000000-0000-0000-0000-000000000000}"/>
          </ac:picMkLst>
        </pc:picChg>
        <pc:picChg chg="mod">
          <ac:chgData name="Priyanka Patel" userId="18ee995a-32ad-409a-8902-65dc8574004b" providerId="ADAL" clId="{6ED1C792-9E29-4F9B-9292-B4FE2BF3B449}" dt="2026-03-30T16:01:07.111" v="150" actId="1035"/>
          <ac:picMkLst>
            <pc:docMk/>
            <pc:sldMk cId="0" sldId="267"/>
            <ac:picMk id="5" creationId="{00000000-0000-0000-0000-000000000000}"/>
          </ac:picMkLst>
        </pc:picChg>
      </pc:sldChg>
      <pc:sldChg chg="modSp mod">
        <pc:chgData name="Priyanka Patel" userId="18ee995a-32ad-409a-8902-65dc8574004b" providerId="ADAL" clId="{6ED1C792-9E29-4F9B-9292-B4FE2BF3B449}" dt="2026-04-24T11:28:14.749" v="1212" actId="1036"/>
        <pc:sldMkLst>
          <pc:docMk/>
          <pc:sldMk cId="0" sldId="270"/>
        </pc:sldMkLst>
        <pc:picChg chg="mod">
          <ac:chgData name="Priyanka Patel" userId="18ee995a-32ad-409a-8902-65dc8574004b" providerId="ADAL" clId="{6ED1C792-9E29-4F9B-9292-B4FE2BF3B449}" dt="2026-04-24T11:27:51.430" v="1204" actId="1035"/>
          <ac:picMkLst>
            <pc:docMk/>
            <pc:sldMk cId="0" sldId="270"/>
            <ac:picMk id="2" creationId="{00000000-0000-0000-0000-000000000000}"/>
          </ac:picMkLst>
        </pc:picChg>
        <pc:picChg chg="mod">
          <ac:chgData name="Priyanka Patel" userId="18ee995a-32ad-409a-8902-65dc8574004b" providerId="ADAL" clId="{6ED1C792-9E29-4F9B-9292-B4FE2BF3B449}" dt="2026-04-24T11:28:14.749" v="1212" actId="1036"/>
          <ac:picMkLst>
            <pc:docMk/>
            <pc:sldMk cId="0" sldId="270"/>
            <ac:picMk id="3" creationId="{00000000-0000-0000-0000-000000000000}"/>
          </ac:picMkLst>
        </pc:picChg>
        <pc:picChg chg="mod">
          <ac:chgData name="Priyanka Patel" userId="18ee995a-32ad-409a-8902-65dc8574004b" providerId="ADAL" clId="{6ED1C792-9E29-4F9B-9292-B4FE2BF3B449}" dt="2026-04-24T11:28:08.545" v="1210" actId="1036"/>
          <ac:picMkLst>
            <pc:docMk/>
            <pc:sldMk cId="0" sldId="270"/>
            <ac:picMk id="5" creationId="{00000000-0000-0000-0000-000000000000}"/>
          </ac:picMkLst>
        </pc:picChg>
      </pc:sldChg>
      <pc:sldChg chg="modSp mod">
        <pc:chgData name="Priyanka Patel" userId="18ee995a-32ad-409a-8902-65dc8574004b" providerId="ADAL" clId="{6ED1C792-9E29-4F9B-9292-B4FE2BF3B449}" dt="2026-03-31T15:34:26.122" v="1153" actId="20577"/>
        <pc:sldMkLst>
          <pc:docMk/>
          <pc:sldMk cId="0" sldId="275"/>
        </pc:sldMkLst>
        <pc:spChg chg="mod">
          <ac:chgData name="Priyanka Patel" userId="18ee995a-32ad-409a-8902-65dc8574004b" providerId="ADAL" clId="{6ED1C792-9E29-4F9B-9292-B4FE2BF3B449}" dt="2026-03-31T15:34:26.122" v="1153" actId="20577"/>
          <ac:spMkLst>
            <pc:docMk/>
            <pc:sldMk cId="0" sldId="275"/>
            <ac:spMk id="26" creationId="{00000000-0000-0000-0000-000000000000}"/>
          </ac:spMkLst>
        </pc:spChg>
      </pc:sldChg>
      <pc:sldChg chg="modSp add mod">
        <pc:chgData name="Priyanka Patel" userId="18ee995a-32ad-409a-8902-65dc8574004b" providerId="ADAL" clId="{6ED1C792-9E29-4F9B-9292-B4FE2BF3B449}" dt="2026-03-31T15:32:46.937" v="1074" actId="20577"/>
        <pc:sldMkLst>
          <pc:docMk/>
          <pc:sldMk cId="884315858" sldId="276"/>
        </pc:sldMkLst>
        <pc:graphicFrameChg chg="mod modGraphic">
          <ac:chgData name="Priyanka Patel" userId="18ee995a-32ad-409a-8902-65dc8574004b" providerId="ADAL" clId="{6ED1C792-9E29-4F9B-9292-B4FE2BF3B449}" dt="2026-03-31T15:32:46.937" v="1074" actId="20577"/>
          <ac:graphicFrameMkLst>
            <pc:docMk/>
            <pc:sldMk cId="884315858" sldId="276"/>
            <ac:graphicFrameMk id="8" creationId="{FA2807A8-F56E-4292-4C71-8EFD29662082}"/>
          </ac:graphicFrameMkLst>
        </pc:graphicFrameChg>
      </pc:sldChg>
      <pc:sldChg chg="modSp add mod">
        <pc:chgData name="Priyanka Patel" userId="18ee995a-32ad-409a-8902-65dc8574004b" providerId="ADAL" clId="{6ED1C792-9E29-4F9B-9292-B4FE2BF3B449}" dt="2026-03-31T15:34:14.420" v="1151" actId="313"/>
        <pc:sldMkLst>
          <pc:docMk/>
          <pc:sldMk cId="1599130710" sldId="277"/>
        </pc:sldMkLst>
        <pc:graphicFrameChg chg="mod modGraphic">
          <ac:chgData name="Priyanka Patel" userId="18ee995a-32ad-409a-8902-65dc8574004b" providerId="ADAL" clId="{6ED1C792-9E29-4F9B-9292-B4FE2BF3B449}" dt="2026-03-31T15:34:14.420" v="1151" actId="313"/>
          <ac:graphicFrameMkLst>
            <pc:docMk/>
            <pc:sldMk cId="1599130710" sldId="277"/>
            <ac:graphicFrameMk id="8" creationId="{D218DBE5-F08D-97E2-A07B-3E1E3B464B1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D6E454CE-653C-4510-A2A2-625CB765C332}" type="datetimeFigureOut">
              <a:rPr lang="en-IN" smtClean="0"/>
              <a:t>10-06-2026</a:t>
            </a:fld>
            <a:endParaRPr lang="en-IN"/>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02B9EDAF-647B-44B9-A784-B452CE4B044F}" type="slidenum">
              <a:rPr lang="en-IN" smtClean="0"/>
              <a:t>‹#›</a:t>
            </a:fld>
            <a:endParaRPr lang="en-IN"/>
          </a:p>
        </p:txBody>
      </p:sp>
    </p:spTree>
    <p:extLst>
      <p:ext uri="{BB962C8B-B14F-4D97-AF65-F5344CB8AC3E}">
        <p14:creationId xmlns:p14="http://schemas.microsoft.com/office/powerpoint/2010/main" val="2917088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2B9EDAF-647B-44B9-A784-B452CE4B044F}" type="slidenum">
              <a:rPr lang="en-IN" smtClean="0"/>
              <a:t>17</a:t>
            </a:fld>
            <a:endParaRPr lang="en-IN"/>
          </a:p>
        </p:txBody>
      </p:sp>
    </p:spTree>
    <p:extLst>
      <p:ext uri="{BB962C8B-B14F-4D97-AF65-F5344CB8AC3E}">
        <p14:creationId xmlns:p14="http://schemas.microsoft.com/office/powerpoint/2010/main" val="418428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svg"/><Relationship Id="rId3" Type="http://schemas.openxmlformats.org/officeDocument/2006/relationships/image" Target="../media/image10.pn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9.jpe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svg"/><Relationship Id="rId1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42.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6.sv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svg"/><Relationship Id="rId3" Type="http://schemas.openxmlformats.org/officeDocument/2006/relationships/image" Target="../media/image10.pn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9.jpe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3.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svg"/><Relationship Id="rId14"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hyperlink" Target="http://www.methicsclinical.com/" TargetMode="External"/><Relationship Id="rId5" Type="http://schemas.openxmlformats.org/officeDocument/2006/relationships/image" Target="../media/image50.png"/><Relationship Id="rId10" Type="http://schemas.openxmlformats.org/officeDocument/2006/relationships/hyperlink" Target="mailto:bd@methicsclinical.com" TargetMode="External"/><Relationship Id="rId4" Type="http://schemas.openxmlformats.org/officeDocument/2006/relationships/image" Target="../media/image49.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7761966" cy="10277484"/>
            <a:chOff x="0" y="0"/>
            <a:chExt cx="23682622" cy="13703312"/>
          </a:xfrm>
        </p:grpSpPr>
        <p:grpSp>
          <p:nvGrpSpPr>
            <p:cNvPr id="3" name="Group 3"/>
            <p:cNvGrpSpPr>
              <a:grpSpLocks noChangeAspect="1"/>
            </p:cNvGrpSpPr>
            <p:nvPr/>
          </p:nvGrpSpPr>
          <p:grpSpPr>
            <a:xfrm rot="6120">
              <a:off x="12159" y="14607"/>
              <a:ext cx="16422763" cy="13674097"/>
              <a:chOff x="0" y="0"/>
              <a:chExt cx="12132018" cy="10101491"/>
            </a:xfrm>
          </p:grpSpPr>
          <p:sp>
            <p:nvSpPr>
              <p:cNvPr id="4" name="Freeform 4"/>
              <p:cNvSpPr/>
              <p:nvPr/>
            </p:nvSpPr>
            <p:spPr>
              <a:xfrm flipH="1">
                <a:off x="0" y="0"/>
                <a:ext cx="12132056" cy="10101453"/>
              </a:xfrm>
              <a:custGeom>
                <a:avLst/>
                <a:gdLst/>
                <a:ahLst/>
                <a:cxnLst/>
                <a:rect l="l" t="t" r="r" b="b"/>
                <a:pathLst>
                  <a:path w="12132056" h="10101453">
                    <a:moveTo>
                      <a:pt x="12132056" y="21463"/>
                    </a:moveTo>
                    <a:lnTo>
                      <a:pt x="12114149" y="10101453"/>
                    </a:lnTo>
                    <a:lnTo>
                      <a:pt x="0" y="10079990"/>
                    </a:lnTo>
                    <a:lnTo>
                      <a:pt x="127" y="6397117"/>
                    </a:lnTo>
                    <a:lnTo>
                      <a:pt x="381" y="0"/>
                    </a:lnTo>
                    <a:close/>
                  </a:path>
                </a:pathLst>
              </a:custGeom>
              <a:blipFill>
                <a:blip r:embed="rId2"/>
                <a:stretch>
                  <a:fillRect l="-150" t="-176" b="-173"/>
                </a:stretch>
              </a:blipFill>
            </p:spPr>
          </p:sp>
        </p:grpSp>
        <p:pic>
          <p:nvPicPr>
            <p:cNvPr id="5" name="Picture 5"/>
            <p:cNvPicPr>
              <a:picLocks noChangeAspect="1"/>
            </p:cNvPicPr>
            <p:nvPr/>
          </p:nvPicPr>
          <p:blipFill>
            <a:blip r:embed="rId3"/>
            <a:srcRect t="3256" b="3256"/>
            <a:stretch>
              <a:fillRect/>
            </a:stretch>
          </p:blipFill>
          <p:spPr>
            <a:xfrm>
              <a:off x="3923756" y="21528"/>
              <a:ext cx="13208457" cy="13681784"/>
            </a:xfrm>
            <a:prstGeom prst="rect">
              <a:avLst/>
            </a:prstGeom>
          </p:spPr>
        </p:pic>
        <p:grpSp>
          <p:nvGrpSpPr>
            <p:cNvPr id="6" name="Group 6"/>
            <p:cNvGrpSpPr>
              <a:grpSpLocks noChangeAspect="1"/>
            </p:cNvGrpSpPr>
            <p:nvPr/>
          </p:nvGrpSpPr>
          <p:grpSpPr>
            <a:xfrm>
              <a:off x="20797263" y="11880746"/>
              <a:ext cx="399791" cy="436959"/>
              <a:chOff x="0" y="0"/>
              <a:chExt cx="689826" cy="753961"/>
            </a:xfrm>
          </p:grpSpPr>
          <p:sp>
            <p:nvSpPr>
              <p:cNvPr id="7" name="Freeform 7"/>
              <p:cNvSpPr/>
              <p:nvPr/>
            </p:nvSpPr>
            <p:spPr>
              <a:xfrm>
                <a:off x="0" y="0"/>
                <a:ext cx="689864" cy="753999"/>
              </a:xfrm>
              <a:custGeom>
                <a:avLst/>
                <a:gdLst/>
                <a:ahLst/>
                <a:cxnLst/>
                <a:rect l="l" t="t" r="r" b="b"/>
                <a:pathLst>
                  <a:path w="689864" h="753999">
                    <a:moveTo>
                      <a:pt x="365506" y="753999"/>
                    </a:moveTo>
                    <a:cubicBezTo>
                      <a:pt x="313690" y="753999"/>
                      <a:pt x="265684" y="745363"/>
                      <a:pt x="221361" y="728218"/>
                    </a:cubicBezTo>
                    <a:cubicBezTo>
                      <a:pt x="177038" y="711073"/>
                      <a:pt x="138303" y="686054"/>
                      <a:pt x="105029" y="653415"/>
                    </a:cubicBezTo>
                    <a:cubicBezTo>
                      <a:pt x="71755" y="620776"/>
                      <a:pt x="45974" y="581152"/>
                      <a:pt x="27559" y="534543"/>
                    </a:cubicBezTo>
                    <a:cubicBezTo>
                      <a:pt x="9144" y="487934"/>
                      <a:pt x="0" y="435229"/>
                      <a:pt x="0" y="376428"/>
                    </a:cubicBezTo>
                    <a:cubicBezTo>
                      <a:pt x="0" y="318008"/>
                      <a:pt x="9271" y="265557"/>
                      <a:pt x="27686" y="218948"/>
                    </a:cubicBezTo>
                    <a:cubicBezTo>
                      <a:pt x="46101" y="172339"/>
                      <a:pt x="71882" y="132842"/>
                      <a:pt x="105156" y="100330"/>
                    </a:cubicBezTo>
                    <a:cubicBezTo>
                      <a:pt x="138430" y="67818"/>
                      <a:pt x="177165" y="42926"/>
                      <a:pt x="221488" y="25781"/>
                    </a:cubicBezTo>
                    <a:cubicBezTo>
                      <a:pt x="265811" y="8636"/>
                      <a:pt x="313690" y="0"/>
                      <a:pt x="365506" y="0"/>
                    </a:cubicBezTo>
                    <a:cubicBezTo>
                      <a:pt x="413766" y="0"/>
                      <a:pt x="458978" y="7747"/>
                      <a:pt x="501015" y="23241"/>
                    </a:cubicBezTo>
                    <a:cubicBezTo>
                      <a:pt x="543052" y="38735"/>
                      <a:pt x="580263" y="60960"/>
                      <a:pt x="612648" y="90043"/>
                    </a:cubicBezTo>
                    <a:cubicBezTo>
                      <a:pt x="645033" y="119126"/>
                      <a:pt x="670687" y="154051"/>
                      <a:pt x="689864" y="195072"/>
                    </a:cubicBezTo>
                    <a:lnTo>
                      <a:pt x="603885" y="230505"/>
                    </a:lnTo>
                    <a:cubicBezTo>
                      <a:pt x="588899" y="200279"/>
                      <a:pt x="569468" y="174625"/>
                      <a:pt x="545465" y="153543"/>
                    </a:cubicBezTo>
                    <a:cubicBezTo>
                      <a:pt x="521462" y="132461"/>
                      <a:pt x="494284" y="116459"/>
                      <a:pt x="463931" y="105537"/>
                    </a:cubicBezTo>
                    <a:cubicBezTo>
                      <a:pt x="433578" y="94615"/>
                      <a:pt x="400685" y="89154"/>
                      <a:pt x="365633" y="89154"/>
                    </a:cubicBezTo>
                    <a:cubicBezTo>
                      <a:pt x="327787" y="89154"/>
                      <a:pt x="292227" y="95504"/>
                      <a:pt x="259207" y="108204"/>
                    </a:cubicBezTo>
                    <a:cubicBezTo>
                      <a:pt x="226187" y="120904"/>
                      <a:pt x="197104" y="139573"/>
                      <a:pt x="172085" y="164211"/>
                    </a:cubicBezTo>
                    <a:cubicBezTo>
                      <a:pt x="147066" y="188849"/>
                      <a:pt x="127635" y="218948"/>
                      <a:pt x="113665" y="254381"/>
                    </a:cubicBezTo>
                    <a:cubicBezTo>
                      <a:pt x="99695" y="289814"/>
                      <a:pt x="92837" y="330454"/>
                      <a:pt x="92837" y="376428"/>
                    </a:cubicBezTo>
                    <a:cubicBezTo>
                      <a:pt x="92837" y="422402"/>
                      <a:pt x="99822" y="463169"/>
                      <a:pt x="113665" y="498983"/>
                    </a:cubicBezTo>
                    <a:cubicBezTo>
                      <a:pt x="127508" y="534797"/>
                      <a:pt x="147066" y="565023"/>
                      <a:pt x="172085" y="589661"/>
                    </a:cubicBezTo>
                    <a:cubicBezTo>
                      <a:pt x="197104" y="614299"/>
                      <a:pt x="226187" y="632968"/>
                      <a:pt x="259207" y="645668"/>
                    </a:cubicBezTo>
                    <a:cubicBezTo>
                      <a:pt x="292227" y="658368"/>
                      <a:pt x="327660" y="664718"/>
                      <a:pt x="365633" y="664718"/>
                    </a:cubicBezTo>
                    <a:cubicBezTo>
                      <a:pt x="400685" y="664718"/>
                      <a:pt x="433451" y="659384"/>
                      <a:pt x="463931" y="648589"/>
                    </a:cubicBezTo>
                    <a:cubicBezTo>
                      <a:pt x="494411" y="637794"/>
                      <a:pt x="521589" y="621919"/>
                      <a:pt x="545465" y="600837"/>
                    </a:cubicBezTo>
                    <a:cubicBezTo>
                      <a:pt x="569341" y="579755"/>
                      <a:pt x="588899" y="554228"/>
                      <a:pt x="603885" y="523875"/>
                    </a:cubicBezTo>
                    <a:lnTo>
                      <a:pt x="689864" y="558800"/>
                    </a:lnTo>
                    <a:cubicBezTo>
                      <a:pt x="670687" y="599821"/>
                      <a:pt x="645033" y="634873"/>
                      <a:pt x="612648" y="664083"/>
                    </a:cubicBezTo>
                    <a:cubicBezTo>
                      <a:pt x="580263" y="693293"/>
                      <a:pt x="543179" y="715518"/>
                      <a:pt x="501015" y="730885"/>
                    </a:cubicBezTo>
                    <a:cubicBezTo>
                      <a:pt x="458851" y="746252"/>
                      <a:pt x="413766" y="753872"/>
                      <a:pt x="365506" y="753872"/>
                    </a:cubicBezTo>
                  </a:path>
                </a:pathLst>
              </a:custGeom>
              <a:solidFill>
                <a:srgbClr val="FA8848"/>
              </a:solidFill>
            </p:spPr>
          </p:sp>
        </p:grpSp>
        <p:grpSp>
          <p:nvGrpSpPr>
            <p:cNvPr id="8" name="Group 8"/>
            <p:cNvGrpSpPr>
              <a:grpSpLocks noChangeAspect="1"/>
            </p:cNvGrpSpPr>
            <p:nvPr/>
          </p:nvGrpSpPr>
          <p:grpSpPr>
            <a:xfrm>
              <a:off x="21276214" y="11847807"/>
              <a:ext cx="52884" cy="464157"/>
              <a:chOff x="0" y="0"/>
              <a:chExt cx="91250" cy="800887"/>
            </a:xfrm>
          </p:grpSpPr>
          <p:sp>
            <p:nvSpPr>
              <p:cNvPr id="9" name="Freeform 9"/>
              <p:cNvSpPr/>
              <p:nvPr/>
            </p:nvSpPr>
            <p:spPr>
              <a:xfrm>
                <a:off x="0" y="0"/>
                <a:ext cx="91186" cy="800862"/>
              </a:xfrm>
              <a:custGeom>
                <a:avLst/>
                <a:gdLst/>
                <a:ahLst/>
                <a:cxnLst/>
                <a:rect l="l" t="t" r="r" b="b"/>
                <a:pathLst>
                  <a:path w="91186" h="800862">
                    <a:moveTo>
                      <a:pt x="0" y="0"/>
                    </a:moveTo>
                    <a:lnTo>
                      <a:pt x="91186" y="0"/>
                    </a:lnTo>
                    <a:lnTo>
                      <a:pt x="91186" y="800862"/>
                    </a:lnTo>
                    <a:lnTo>
                      <a:pt x="0" y="800862"/>
                    </a:lnTo>
                    <a:close/>
                  </a:path>
                </a:pathLst>
              </a:custGeom>
              <a:solidFill>
                <a:srgbClr val="FA8848"/>
              </a:solidFill>
            </p:spPr>
          </p:sp>
        </p:grpSp>
        <p:grpSp>
          <p:nvGrpSpPr>
            <p:cNvPr id="10" name="Group 10"/>
            <p:cNvGrpSpPr>
              <a:grpSpLocks noChangeAspect="1"/>
            </p:cNvGrpSpPr>
            <p:nvPr/>
          </p:nvGrpSpPr>
          <p:grpSpPr>
            <a:xfrm>
              <a:off x="21426711" y="11874702"/>
              <a:ext cx="70410" cy="437262"/>
              <a:chOff x="0" y="0"/>
              <a:chExt cx="121488" cy="754482"/>
            </a:xfrm>
          </p:grpSpPr>
          <p:sp>
            <p:nvSpPr>
              <p:cNvPr id="11" name="Freeform 11"/>
              <p:cNvSpPr/>
              <p:nvPr/>
            </p:nvSpPr>
            <p:spPr>
              <a:xfrm>
                <a:off x="0" y="0"/>
                <a:ext cx="121539" cy="754507"/>
              </a:xfrm>
              <a:custGeom>
                <a:avLst/>
                <a:gdLst/>
                <a:ahLst/>
                <a:cxnLst/>
                <a:rect l="l" t="t" r="r" b="b"/>
                <a:pathLst>
                  <a:path w="121539" h="754507">
                    <a:moveTo>
                      <a:pt x="60960" y="121539"/>
                    </a:moveTo>
                    <a:cubicBezTo>
                      <a:pt x="49784" y="121539"/>
                      <a:pt x="39624" y="118745"/>
                      <a:pt x="30480" y="113157"/>
                    </a:cubicBezTo>
                    <a:cubicBezTo>
                      <a:pt x="21336" y="107569"/>
                      <a:pt x="13843" y="100203"/>
                      <a:pt x="8382" y="90932"/>
                    </a:cubicBezTo>
                    <a:cubicBezTo>
                      <a:pt x="2921" y="81661"/>
                      <a:pt x="0" y="71628"/>
                      <a:pt x="0" y="60452"/>
                    </a:cubicBezTo>
                    <a:cubicBezTo>
                      <a:pt x="0" y="49276"/>
                      <a:pt x="2794" y="39243"/>
                      <a:pt x="8382" y="29972"/>
                    </a:cubicBezTo>
                    <a:cubicBezTo>
                      <a:pt x="13970" y="20701"/>
                      <a:pt x="21336" y="13462"/>
                      <a:pt x="30480" y="8128"/>
                    </a:cubicBezTo>
                    <a:cubicBezTo>
                      <a:pt x="39624" y="2794"/>
                      <a:pt x="49911" y="0"/>
                      <a:pt x="60960" y="0"/>
                    </a:cubicBezTo>
                    <a:cubicBezTo>
                      <a:pt x="72009" y="0"/>
                      <a:pt x="82169" y="2667"/>
                      <a:pt x="91186" y="8128"/>
                    </a:cubicBezTo>
                    <a:cubicBezTo>
                      <a:pt x="100203" y="13589"/>
                      <a:pt x="107569" y="20828"/>
                      <a:pt x="113157" y="30099"/>
                    </a:cubicBezTo>
                    <a:cubicBezTo>
                      <a:pt x="118745" y="39370"/>
                      <a:pt x="121539" y="49530"/>
                      <a:pt x="121539" y="60579"/>
                    </a:cubicBezTo>
                    <a:cubicBezTo>
                      <a:pt x="121539" y="71628"/>
                      <a:pt x="118745" y="81915"/>
                      <a:pt x="113157" y="91059"/>
                    </a:cubicBezTo>
                    <a:cubicBezTo>
                      <a:pt x="107569" y="100203"/>
                      <a:pt x="100330" y="107569"/>
                      <a:pt x="91186" y="113157"/>
                    </a:cubicBezTo>
                    <a:cubicBezTo>
                      <a:pt x="82042" y="118745"/>
                      <a:pt x="72009" y="121539"/>
                      <a:pt x="60960" y="121539"/>
                    </a:cubicBezTo>
                    <a:moveTo>
                      <a:pt x="15113" y="241935"/>
                    </a:moveTo>
                    <a:lnTo>
                      <a:pt x="105791" y="241935"/>
                    </a:lnTo>
                    <a:lnTo>
                      <a:pt x="105791" y="754507"/>
                    </a:lnTo>
                    <a:lnTo>
                      <a:pt x="15113" y="754507"/>
                    </a:lnTo>
                    <a:close/>
                  </a:path>
                </a:pathLst>
              </a:custGeom>
              <a:solidFill>
                <a:srgbClr val="FA8848"/>
              </a:solidFill>
            </p:spPr>
          </p:sp>
        </p:grpSp>
        <p:grpSp>
          <p:nvGrpSpPr>
            <p:cNvPr id="12" name="Group 12"/>
            <p:cNvGrpSpPr>
              <a:grpSpLocks noChangeAspect="1"/>
            </p:cNvGrpSpPr>
            <p:nvPr/>
          </p:nvGrpSpPr>
          <p:grpSpPr>
            <a:xfrm>
              <a:off x="21594416" y="12009174"/>
              <a:ext cx="242956" cy="302790"/>
              <a:chOff x="0" y="0"/>
              <a:chExt cx="419214" cy="522453"/>
            </a:xfrm>
          </p:grpSpPr>
          <p:sp>
            <p:nvSpPr>
              <p:cNvPr id="13" name="Freeform 13"/>
              <p:cNvSpPr/>
              <p:nvPr/>
            </p:nvSpPr>
            <p:spPr>
              <a:xfrm>
                <a:off x="0" y="0"/>
                <a:ext cx="419227" cy="522478"/>
              </a:xfrm>
              <a:custGeom>
                <a:avLst/>
                <a:gdLst/>
                <a:ahLst/>
                <a:cxnLst/>
                <a:rect l="l" t="t" r="r" b="b"/>
                <a:pathLst>
                  <a:path w="419227" h="522478">
                    <a:moveTo>
                      <a:pt x="241935" y="0"/>
                    </a:moveTo>
                    <a:cubicBezTo>
                      <a:pt x="276987" y="0"/>
                      <a:pt x="307848" y="6731"/>
                      <a:pt x="334518" y="20320"/>
                    </a:cubicBezTo>
                    <a:cubicBezTo>
                      <a:pt x="361188" y="33909"/>
                      <a:pt x="381889" y="53721"/>
                      <a:pt x="396875" y="80010"/>
                    </a:cubicBezTo>
                    <a:cubicBezTo>
                      <a:pt x="411861" y="106299"/>
                      <a:pt x="419227" y="138684"/>
                      <a:pt x="419227" y="177292"/>
                    </a:cubicBezTo>
                    <a:lnTo>
                      <a:pt x="419227" y="522478"/>
                    </a:lnTo>
                    <a:lnTo>
                      <a:pt x="329057" y="522478"/>
                    </a:lnTo>
                    <a:lnTo>
                      <a:pt x="329057" y="197612"/>
                    </a:lnTo>
                    <a:cubicBezTo>
                      <a:pt x="329057" y="168402"/>
                      <a:pt x="323977" y="144907"/>
                      <a:pt x="313690" y="127254"/>
                    </a:cubicBezTo>
                    <a:cubicBezTo>
                      <a:pt x="303403" y="109601"/>
                      <a:pt x="289814" y="96520"/>
                      <a:pt x="273050" y="88392"/>
                    </a:cubicBezTo>
                    <a:cubicBezTo>
                      <a:pt x="256286" y="80264"/>
                      <a:pt x="237744" y="76073"/>
                      <a:pt x="217551" y="76073"/>
                    </a:cubicBezTo>
                    <a:cubicBezTo>
                      <a:pt x="194310" y="76073"/>
                      <a:pt x="172974" y="81026"/>
                      <a:pt x="153670" y="90932"/>
                    </a:cubicBezTo>
                    <a:cubicBezTo>
                      <a:pt x="134366" y="100838"/>
                      <a:pt x="118999" y="116078"/>
                      <a:pt x="107696" y="136652"/>
                    </a:cubicBezTo>
                    <a:cubicBezTo>
                      <a:pt x="96393" y="157226"/>
                      <a:pt x="90551" y="183515"/>
                      <a:pt x="90170" y="215900"/>
                    </a:cubicBezTo>
                    <a:lnTo>
                      <a:pt x="90170" y="522478"/>
                    </a:lnTo>
                    <a:lnTo>
                      <a:pt x="0" y="522478"/>
                    </a:lnTo>
                    <a:lnTo>
                      <a:pt x="0" y="9906"/>
                    </a:lnTo>
                    <a:lnTo>
                      <a:pt x="90170" y="9906"/>
                    </a:lnTo>
                    <a:lnTo>
                      <a:pt x="90170" y="75565"/>
                    </a:lnTo>
                    <a:cubicBezTo>
                      <a:pt x="106553" y="51562"/>
                      <a:pt x="127635" y="33020"/>
                      <a:pt x="153543" y="19812"/>
                    </a:cubicBezTo>
                    <a:cubicBezTo>
                      <a:pt x="179451" y="6604"/>
                      <a:pt x="208915" y="0"/>
                      <a:pt x="241935" y="0"/>
                    </a:cubicBezTo>
                  </a:path>
                </a:pathLst>
              </a:custGeom>
              <a:solidFill>
                <a:srgbClr val="FA8848"/>
              </a:solidFill>
            </p:spPr>
          </p:sp>
        </p:grpSp>
        <p:grpSp>
          <p:nvGrpSpPr>
            <p:cNvPr id="14" name="Group 14"/>
            <p:cNvGrpSpPr>
              <a:grpSpLocks noChangeAspect="1"/>
            </p:cNvGrpSpPr>
            <p:nvPr/>
          </p:nvGrpSpPr>
          <p:grpSpPr>
            <a:xfrm>
              <a:off x="21892739" y="11837904"/>
              <a:ext cx="828155" cy="516604"/>
              <a:chOff x="0" y="0"/>
              <a:chExt cx="1428953" cy="891388"/>
            </a:xfrm>
          </p:grpSpPr>
          <p:sp>
            <p:nvSpPr>
              <p:cNvPr id="15" name="Freeform 15"/>
              <p:cNvSpPr/>
              <p:nvPr/>
            </p:nvSpPr>
            <p:spPr>
              <a:xfrm>
                <a:off x="63500" y="63500"/>
                <a:ext cx="121539" cy="754507"/>
              </a:xfrm>
              <a:custGeom>
                <a:avLst/>
                <a:gdLst/>
                <a:ahLst/>
                <a:cxnLst/>
                <a:rect l="l" t="t" r="r" b="b"/>
                <a:pathLst>
                  <a:path w="121539" h="754507">
                    <a:moveTo>
                      <a:pt x="60960" y="121539"/>
                    </a:moveTo>
                    <a:cubicBezTo>
                      <a:pt x="49784" y="121539"/>
                      <a:pt x="39624" y="118745"/>
                      <a:pt x="30480" y="113157"/>
                    </a:cubicBezTo>
                    <a:cubicBezTo>
                      <a:pt x="21336" y="107569"/>
                      <a:pt x="13843" y="100203"/>
                      <a:pt x="8382" y="91059"/>
                    </a:cubicBezTo>
                    <a:cubicBezTo>
                      <a:pt x="2921" y="81915"/>
                      <a:pt x="0" y="71628"/>
                      <a:pt x="0" y="60452"/>
                    </a:cubicBezTo>
                    <a:cubicBezTo>
                      <a:pt x="0" y="49276"/>
                      <a:pt x="2794" y="39116"/>
                      <a:pt x="8382" y="29972"/>
                    </a:cubicBezTo>
                    <a:cubicBezTo>
                      <a:pt x="13970" y="20828"/>
                      <a:pt x="21336" y="13462"/>
                      <a:pt x="30480" y="8128"/>
                    </a:cubicBezTo>
                    <a:cubicBezTo>
                      <a:pt x="39624" y="2794"/>
                      <a:pt x="49911" y="0"/>
                      <a:pt x="60960" y="0"/>
                    </a:cubicBezTo>
                    <a:cubicBezTo>
                      <a:pt x="72009" y="0"/>
                      <a:pt x="82169" y="2667"/>
                      <a:pt x="91186" y="8128"/>
                    </a:cubicBezTo>
                    <a:cubicBezTo>
                      <a:pt x="100203" y="13589"/>
                      <a:pt x="107569" y="20828"/>
                      <a:pt x="113157" y="30099"/>
                    </a:cubicBezTo>
                    <a:cubicBezTo>
                      <a:pt x="118745" y="39370"/>
                      <a:pt x="121539" y="49530"/>
                      <a:pt x="121539" y="60579"/>
                    </a:cubicBezTo>
                    <a:cubicBezTo>
                      <a:pt x="121539" y="71628"/>
                      <a:pt x="118745" y="81915"/>
                      <a:pt x="113157" y="91059"/>
                    </a:cubicBezTo>
                    <a:cubicBezTo>
                      <a:pt x="107569" y="100203"/>
                      <a:pt x="100330" y="107696"/>
                      <a:pt x="91186" y="113157"/>
                    </a:cubicBezTo>
                    <a:cubicBezTo>
                      <a:pt x="82042" y="118618"/>
                      <a:pt x="72009" y="121539"/>
                      <a:pt x="60960" y="121539"/>
                    </a:cubicBezTo>
                    <a:moveTo>
                      <a:pt x="15113" y="241935"/>
                    </a:moveTo>
                    <a:lnTo>
                      <a:pt x="105791" y="241935"/>
                    </a:lnTo>
                    <a:lnTo>
                      <a:pt x="105791" y="754507"/>
                    </a:lnTo>
                    <a:lnTo>
                      <a:pt x="15113" y="754507"/>
                    </a:lnTo>
                    <a:close/>
                  </a:path>
                </a:pathLst>
              </a:custGeom>
              <a:solidFill>
                <a:srgbClr val="FA8848"/>
              </a:solidFill>
            </p:spPr>
          </p:sp>
          <p:sp>
            <p:nvSpPr>
              <p:cNvPr id="16" name="Freeform 16"/>
              <p:cNvSpPr/>
              <p:nvPr/>
            </p:nvSpPr>
            <p:spPr>
              <a:xfrm>
                <a:off x="309626" y="295529"/>
                <a:ext cx="490728" cy="531876"/>
              </a:xfrm>
              <a:custGeom>
                <a:avLst/>
                <a:gdLst/>
                <a:ahLst/>
                <a:cxnLst/>
                <a:rect l="l" t="t" r="r" b="b"/>
                <a:pathLst>
                  <a:path w="490728" h="531876">
                    <a:moveTo>
                      <a:pt x="256032" y="531876"/>
                    </a:moveTo>
                    <a:cubicBezTo>
                      <a:pt x="219583" y="531876"/>
                      <a:pt x="185801" y="525526"/>
                      <a:pt x="154686" y="512826"/>
                    </a:cubicBezTo>
                    <a:cubicBezTo>
                      <a:pt x="123571" y="500126"/>
                      <a:pt x="96393" y="482092"/>
                      <a:pt x="73279" y="458851"/>
                    </a:cubicBezTo>
                    <a:cubicBezTo>
                      <a:pt x="50165" y="435610"/>
                      <a:pt x="32131" y="407543"/>
                      <a:pt x="19304" y="374904"/>
                    </a:cubicBezTo>
                    <a:cubicBezTo>
                      <a:pt x="6477" y="342265"/>
                      <a:pt x="0" y="305943"/>
                      <a:pt x="0" y="265938"/>
                    </a:cubicBezTo>
                    <a:cubicBezTo>
                      <a:pt x="0" y="225552"/>
                      <a:pt x="6477" y="189230"/>
                      <a:pt x="19304" y="156718"/>
                    </a:cubicBezTo>
                    <a:cubicBezTo>
                      <a:pt x="32131" y="124206"/>
                      <a:pt x="50165" y="96266"/>
                      <a:pt x="73279" y="72771"/>
                    </a:cubicBezTo>
                    <a:cubicBezTo>
                      <a:pt x="96393" y="49276"/>
                      <a:pt x="123571" y="31369"/>
                      <a:pt x="154686" y="18796"/>
                    </a:cubicBezTo>
                    <a:cubicBezTo>
                      <a:pt x="185801" y="6223"/>
                      <a:pt x="219583" y="0"/>
                      <a:pt x="256032" y="0"/>
                    </a:cubicBezTo>
                    <a:cubicBezTo>
                      <a:pt x="293878" y="0"/>
                      <a:pt x="328549" y="6731"/>
                      <a:pt x="360045" y="20066"/>
                    </a:cubicBezTo>
                    <a:cubicBezTo>
                      <a:pt x="391541" y="33401"/>
                      <a:pt x="418592" y="52705"/>
                      <a:pt x="441071" y="77978"/>
                    </a:cubicBezTo>
                    <a:cubicBezTo>
                      <a:pt x="463550" y="103251"/>
                      <a:pt x="480187" y="133731"/>
                      <a:pt x="490601" y="169418"/>
                    </a:cubicBezTo>
                    <a:lnTo>
                      <a:pt x="406146" y="183007"/>
                    </a:lnTo>
                    <a:cubicBezTo>
                      <a:pt x="394335" y="147955"/>
                      <a:pt x="374904" y="121158"/>
                      <a:pt x="347980" y="102743"/>
                    </a:cubicBezTo>
                    <a:cubicBezTo>
                      <a:pt x="321056" y="84328"/>
                      <a:pt x="290195" y="75057"/>
                      <a:pt x="255397" y="75057"/>
                    </a:cubicBezTo>
                    <a:cubicBezTo>
                      <a:pt x="223774" y="75057"/>
                      <a:pt x="195580" y="82931"/>
                      <a:pt x="170688" y="98552"/>
                    </a:cubicBezTo>
                    <a:cubicBezTo>
                      <a:pt x="145796" y="114173"/>
                      <a:pt x="126238" y="136398"/>
                      <a:pt x="111760" y="164973"/>
                    </a:cubicBezTo>
                    <a:cubicBezTo>
                      <a:pt x="97282" y="193548"/>
                      <a:pt x="90170" y="227330"/>
                      <a:pt x="90170" y="265938"/>
                    </a:cubicBezTo>
                    <a:cubicBezTo>
                      <a:pt x="90170" y="304546"/>
                      <a:pt x="97409" y="338074"/>
                      <a:pt x="111760" y="366522"/>
                    </a:cubicBezTo>
                    <a:cubicBezTo>
                      <a:pt x="126111" y="394970"/>
                      <a:pt x="145796" y="417068"/>
                      <a:pt x="170688" y="432689"/>
                    </a:cubicBezTo>
                    <a:cubicBezTo>
                      <a:pt x="195580" y="448310"/>
                      <a:pt x="223774" y="456184"/>
                      <a:pt x="255524" y="456184"/>
                    </a:cubicBezTo>
                    <a:cubicBezTo>
                      <a:pt x="290322" y="456184"/>
                      <a:pt x="321183" y="446913"/>
                      <a:pt x="348107" y="428244"/>
                    </a:cubicBezTo>
                    <a:cubicBezTo>
                      <a:pt x="375031" y="409575"/>
                      <a:pt x="394462" y="383032"/>
                      <a:pt x="406273" y="348234"/>
                    </a:cubicBezTo>
                    <a:lnTo>
                      <a:pt x="490728" y="362331"/>
                    </a:lnTo>
                    <a:cubicBezTo>
                      <a:pt x="480314" y="397764"/>
                      <a:pt x="463677" y="428244"/>
                      <a:pt x="440944" y="453517"/>
                    </a:cubicBezTo>
                    <a:cubicBezTo>
                      <a:pt x="418211" y="478790"/>
                      <a:pt x="391033" y="498221"/>
                      <a:pt x="359410" y="511683"/>
                    </a:cubicBezTo>
                    <a:cubicBezTo>
                      <a:pt x="327787" y="525145"/>
                      <a:pt x="293370" y="531749"/>
                      <a:pt x="256159" y="531749"/>
                    </a:cubicBezTo>
                  </a:path>
                </a:pathLst>
              </a:custGeom>
              <a:solidFill>
                <a:srgbClr val="FA8848"/>
              </a:solidFill>
            </p:spPr>
          </p:sp>
          <p:sp>
            <p:nvSpPr>
              <p:cNvPr id="17" name="Freeform 17"/>
              <p:cNvSpPr/>
              <p:nvPr/>
            </p:nvSpPr>
            <p:spPr>
              <a:xfrm>
                <a:off x="895223" y="296672"/>
                <a:ext cx="470281" cy="531241"/>
              </a:xfrm>
              <a:custGeom>
                <a:avLst/>
                <a:gdLst/>
                <a:ahLst/>
                <a:cxnLst/>
                <a:rect l="l" t="t" r="r" b="b"/>
                <a:pathLst>
                  <a:path w="470281" h="531241">
                    <a:moveTo>
                      <a:pt x="156337" y="531241"/>
                    </a:moveTo>
                    <a:cubicBezTo>
                      <a:pt x="128143" y="531241"/>
                      <a:pt x="102235" y="526415"/>
                      <a:pt x="78359" y="516636"/>
                    </a:cubicBezTo>
                    <a:cubicBezTo>
                      <a:pt x="54483" y="506857"/>
                      <a:pt x="35560" y="491744"/>
                      <a:pt x="21336" y="471043"/>
                    </a:cubicBezTo>
                    <a:cubicBezTo>
                      <a:pt x="7112" y="450342"/>
                      <a:pt x="0" y="423672"/>
                      <a:pt x="0" y="391033"/>
                    </a:cubicBezTo>
                    <a:cubicBezTo>
                      <a:pt x="0" y="364236"/>
                      <a:pt x="4826" y="341630"/>
                      <a:pt x="14605" y="323215"/>
                    </a:cubicBezTo>
                    <a:cubicBezTo>
                      <a:pt x="24384" y="304800"/>
                      <a:pt x="37846" y="289560"/>
                      <a:pt x="55245" y="277622"/>
                    </a:cubicBezTo>
                    <a:cubicBezTo>
                      <a:pt x="72644" y="265684"/>
                      <a:pt x="93091" y="255778"/>
                      <a:pt x="116840" y="248158"/>
                    </a:cubicBezTo>
                    <a:cubicBezTo>
                      <a:pt x="140589" y="240538"/>
                      <a:pt x="166243" y="234442"/>
                      <a:pt x="194056" y="229870"/>
                    </a:cubicBezTo>
                    <a:lnTo>
                      <a:pt x="276987" y="216281"/>
                    </a:lnTo>
                    <a:cubicBezTo>
                      <a:pt x="307213" y="210693"/>
                      <a:pt x="322326" y="194945"/>
                      <a:pt x="322326" y="168783"/>
                    </a:cubicBezTo>
                    <a:cubicBezTo>
                      <a:pt x="322326" y="143764"/>
                      <a:pt x="316992" y="123952"/>
                      <a:pt x="306451" y="109347"/>
                    </a:cubicBezTo>
                    <a:cubicBezTo>
                      <a:pt x="295910" y="94742"/>
                      <a:pt x="281686" y="84328"/>
                      <a:pt x="264541" y="77851"/>
                    </a:cubicBezTo>
                    <a:cubicBezTo>
                      <a:pt x="247396" y="71374"/>
                      <a:pt x="228854" y="68199"/>
                      <a:pt x="209042" y="68199"/>
                    </a:cubicBezTo>
                    <a:cubicBezTo>
                      <a:pt x="189230" y="68199"/>
                      <a:pt x="170815" y="71374"/>
                      <a:pt x="153797" y="77851"/>
                    </a:cubicBezTo>
                    <a:cubicBezTo>
                      <a:pt x="136779" y="84328"/>
                      <a:pt x="122682" y="94488"/>
                      <a:pt x="111506" y="108331"/>
                    </a:cubicBezTo>
                    <a:cubicBezTo>
                      <a:pt x="100330" y="122174"/>
                      <a:pt x="93472" y="140589"/>
                      <a:pt x="90678" y="163576"/>
                    </a:cubicBezTo>
                    <a:lnTo>
                      <a:pt x="9271" y="146431"/>
                    </a:lnTo>
                    <a:cubicBezTo>
                      <a:pt x="17272" y="96774"/>
                      <a:pt x="39116" y="59817"/>
                      <a:pt x="74676" y="35941"/>
                    </a:cubicBezTo>
                    <a:cubicBezTo>
                      <a:pt x="110236" y="12065"/>
                      <a:pt x="156464" y="0"/>
                      <a:pt x="213106" y="0"/>
                    </a:cubicBezTo>
                    <a:cubicBezTo>
                      <a:pt x="238887" y="0"/>
                      <a:pt x="263398" y="2921"/>
                      <a:pt x="286893" y="8890"/>
                    </a:cubicBezTo>
                    <a:cubicBezTo>
                      <a:pt x="310388" y="14859"/>
                      <a:pt x="331343" y="24511"/>
                      <a:pt x="349758" y="38100"/>
                    </a:cubicBezTo>
                    <a:cubicBezTo>
                      <a:pt x="368173" y="51689"/>
                      <a:pt x="382778" y="69850"/>
                      <a:pt x="393573" y="92583"/>
                    </a:cubicBezTo>
                    <a:cubicBezTo>
                      <a:pt x="404368" y="115316"/>
                      <a:pt x="409702" y="143637"/>
                      <a:pt x="409702" y="177292"/>
                    </a:cubicBezTo>
                    <a:lnTo>
                      <a:pt x="409702" y="388874"/>
                    </a:lnTo>
                    <a:cubicBezTo>
                      <a:pt x="409702" y="407289"/>
                      <a:pt x="411480" y="421386"/>
                      <a:pt x="415163" y="431165"/>
                    </a:cubicBezTo>
                    <a:cubicBezTo>
                      <a:pt x="418846" y="440944"/>
                      <a:pt x="424561" y="447548"/>
                      <a:pt x="432435" y="450977"/>
                    </a:cubicBezTo>
                    <a:cubicBezTo>
                      <a:pt x="440309" y="454406"/>
                      <a:pt x="450088" y="456184"/>
                      <a:pt x="461899" y="456184"/>
                    </a:cubicBezTo>
                    <a:lnTo>
                      <a:pt x="470281" y="456184"/>
                    </a:lnTo>
                    <a:lnTo>
                      <a:pt x="470281" y="521335"/>
                    </a:lnTo>
                    <a:lnTo>
                      <a:pt x="425450" y="521335"/>
                    </a:lnTo>
                    <a:cubicBezTo>
                      <a:pt x="399415" y="521335"/>
                      <a:pt x="377952" y="515747"/>
                      <a:pt x="361061" y="504698"/>
                    </a:cubicBezTo>
                    <a:cubicBezTo>
                      <a:pt x="344170" y="493649"/>
                      <a:pt x="333375" y="475996"/>
                      <a:pt x="328422" y="451993"/>
                    </a:cubicBezTo>
                    <a:lnTo>
                      <a:pt x="324231" y="451993"/>
                    </a:lnTo>
                    <a:cubicBezTo>
                      <a:pt x="303403" y="480441"/>
                      <a:pt x="278003" y="500888"/>
                      <a:pt x="248158" y="512953"/>
                    </a:cubicBezTo>
                    <a:cubicBezTo>
                      <a:pt x="218313" y="525018"/>
                      <a:pt x="187706" y="531241"/>
                      <a:pt x="156337" y="531241"/>
                    </a:cubicBezTo>
                    <a:moveTo>
                      <a:pt x="177165" y="458216"/>
                    </a:moveTo>
                    <a:cubicBezTo>
                      <a:pt x="207010" y="458216"/>
                      <a:pt x="233426" y="450850"/>
                      <a:pt x="256159" y="435991"/>
                    </a:cubicBezTo>
                    <a:cubicBezTo>
                      <a:pt x="278892" y="421132"/>
                      <a:pt x="296799" y="400050"/>
                      <a:pt x="309626" y="372364"/>
                    </a:cubicBezTo>
                    <a:cubicBezTo>
                      <a:pt x="322453" y="344678"/>
                      <a:pt x="328930" y="311658"/>
                      <a:pt x="328930" y="273050"/>
                    </a:cubicBezTo>
                    <a:lnTo>
                      <a:pt x="193421" y="299212"/>
                    </a:lnTo>
                    <a:cubicBezTo>
                      <a:pt x="159385" y="304800"/>
                      <a:pt x="133350" y="313944"/>
                      <a:pt x="115189" y="326517"/>
                    </a:cubicBezTo>
                    <a:cubicBezTo>
                      <a:pt x="97028" y="339090"/>
                      <a:pt x="88011" y="358267"/>
                      <a:pt x="88011" y="383667"/>
                    </a:cubicBezTo>
                    <a:cubicBezTo>
                      <a:pt x="88011" y="401447"/>
                      <a:pt x="92075" y="415671"/>
                      <a:pt x="100076" y="426720"/>
                    </a:cubicBezTo>
                    <a:cubicBezTo>
                      <a:pt x="108077" y="437769"/>
                      <a:pt x="118872" y="445643"/>
                      <a:pt x="132461" y="450723"/>
                    </a:cubicBezTo>
                    <a:cubicBezTo>
                      <a:pt x="146050" y="455803"/>
                      <a:pt x="160909" y="458343"/>
                      <a:pt x="177292" y="458343"/>
                    </a:cubicBezTo>
                  </a:path>
                </a:pathLst>
              </a:custGeom>
              <a:solidFill>
                <a:srgbClr val="FA8848"/>
              </a:solidFill>
            </p:spPr>
          </p:sp>
        </p:grpSp>
        <p:grpSp>
          <p:nvGrpSpPr>
            <p:cNvPr id="18" name="Group 18"/>
            <p:cNvGrpSpPr>
              <a:grpSpLocks noChangeAspect="1"/>
            </p:cNvGrpSpPr>
            <p:nvPr/>
          </p:nvGrpSpPr>
          <p:grpSpPr>
            <a:xfrm>
              <a:off x="22757819" y="11847807"/>
              <a:ext cx="52884" cy="464157"/>
              <a:chOff x="0" y="0"/>
              <a:chExt cx="91250" cy="800887"/>
            </a:xfrm>
          </p:grpSpPr>
          <p:sp>
            <p:nvSpPr>
              <p:cNvPr id="19" name="Freeform 19"/>
              <p:cNvSpPr/>
              <p:nvPr/>
            </p:nvSpPr>
            <p:spPr>
              <a:xfrm>
                <a:off x="0" y="0"/>
                <a:ext cx="91186" cy="800862"/>
              </a:xfrm>
              <a:custGeom>
                <a:avLst/>
                <a:gdLst/>
                <a:ahLst/>
                <a:cxnLst/>
                <a:rect l="l" t="t" r="r" b="b"/>
                <a:pathLst>
                  <a:path w="91186" h="800862">
                    <a:moveTo>
                      <a:pt x="0" y="0"/>
                    </a:moveTo>
                    <a:lnTo>
                      <a:pt x="91186" y="0"/>
                    </a:lnTo>
                    <a:lnTo>
                      <a:pt x="91186" y="800862"/>
                    </a:lnTo>
                    <a:lnTo>
                      <a:pt x="0" y="800862"/>
                    </a:lnTo>
                    <a:close/>
                  </a:path>
                </a:pathLst>
              </a:custGeom>
              <a:solidFill>
                <a:srgbClr val="FA8848"/>
              </a:solidFill>
            </p:spPr>
          </p:sp>
        </p:grpSp>
        <p:pic>
          <p:nvPicPr>
            <p:cNvPr id="20"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95616" y="10166889"/>
              <a:ext cx="5087006" cy="1577116"/>
            </a:xfrm>
            <a:prstGeom prst="rect">
              <a:avLst/>
            </a:prstGeom>
          </p:spPr>
        </p:pic>
        <p:sp>
          <p:nvSpPr>
            <p:cNvPr id="21" name="TextBox 21"/>
            <p:cNvSpPr txBox="1"/>
            <p:nvPr/>
          </p:nvSpPr>
          <p:spPr>
            <a:xfrm>
              <a:off x="12541026" y="6332629"/>
              <a:ext cx="10064384" cy="1330610"/>
            </a:xfrm>
            <a:prstGeom prst="rect">
              <a:avLst/>
            </a:prstGeom>
          </p:spPr>
          <p:txBody>
            <a:bodyPr lIns="0" tIns="0" rIns="0" bIns="0" rtlCol="0" anchor="t">
              <a:spAutoFit/>
            </a:bodyPr>
            <a:lstStyle/>
            <a:p>
              <a:pPr>
                <a:lnSpc>
                  <a:spcPts val="4026"/>
                </a:lnSpc>
              </a:pPr>
              <a:r>
                <a:rPr lang="en-US" sz="3097">
                  <a:solidFill>
                    <a:srgbClr val="4C4C4E"/>
                  </a:solidFill>
                  <a:latin typeface="Open Sauce"/>
                </a:rPr>
                <a:t>Empowering Advances in Healthcare with Ethical Clinical Research</a:t>
              </a:r>
            </a:p>
          </p:txBody>
        </p:sp>
        <p:sp>
          <p:nvSpPr>
            <p:cNvPr id="22" name="TextBox 22"/>
            <p:cNvSpPr txBox="1"/>
            <p:nvPr/>
          </p:nvSpPr>
          <p:spPr>
            <a:xfrm>
              <a:off x="12541026" y="3131947"/>
              <a:ext cx="10366610" cy="2668242"/>
            </a:xfrm>
            <a:prstGeom prst="rect">
              <a:avLst/>
            </a:prstGeom>
          </p:spPr>
          <p:txBody>
            <a:bodyPr lIns="0" tIns="0" rIns="0" bIns="0" rtlCol="0" anchor="t">
              <a:spAutoFit/>
            </a:bodyPr>
            <a:lstStyle/>
            <a:p>
              <a:pPr algn="l">
                <a:lnSpc>
                  <a:spcPts val="8112"/>
                </a:lnSpc>
              </a:pPr>
              <a:r>
                <a:rPr lang="en-US" sz="5794">
                  <a:solidFill>
                    <a:srgbClr val="343D6C"/>
                  </a:solidFill>
                  <a:latin typeface="Open Sauce Bold"/>
                </a:rPr>
                <a:t>Medical Innovation with Ethics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980" r="15696"/>
          <a:stretch>
            <a:fillRect/>
          </a:stretch>
        </p:blipFill>
        <p:spPr>
          <a:xfrm>
            <a:off x="10770213" y="0"/>
            <a:ext cx="5535642" cy="10287000"/>
          </a:xfrm>
          <a:prstGeom prst="rect">
            <a:avLst/>
          </a:prstGeom>
        </p:spPr>
      </p:pic>
      <p:sp>
        <p:nvSpPr>
          <p:cNvPr id="3" name="TextBox 3"/>
          <p:cNvSpPr txBox="1"/>
          <p:nvPr/>
        </p:nvSpPr>
        <p:spPr>
          <a:xfrm>
            <a:off x="699002" y="1560149"/>
            <a:ext cx="713806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Medical Monitoring</a:t>
            </a:r>
          </a:p>
        </p:txBody>
      </p:sp>
      <p:sp>
        <p:nvSpPr>
          <p:cNvPr id="4" name="TextBox 4"/>
          <p:cNvSpPr txBox="1"/>
          <p:nvPr/>
        </p:nvSpPr>
        <p:spPr>
          <a:xfrm>
            <a:off x="1406800" y="3308898"/>
            <a:ext cx="9268163" cy="3962400"/>
          </a:xfrm>
          <a:prstGeom prst="rect">
            <a:avLst/>
          </a:prstGeom>
        </p:spPr>
        <p:txBody>
          <a:bodyPr lIns="0" tIns="0" rIns="0" bIns="0" rtlCol="0" anchor="t">
            <a:spAutoFit/>
          </a:bodyPr>
          <a:lstStyle/>
          <a:p>
            <a:pPr marL="647700" lvl="1" indent="-323850">
              <a:lnSpc>
                <a:spcPts val="3900"/>
              </a:lnSpc>
              <a:buFont typeface="Arial"/>
              <a:buChar char="•"/>
            </a:pPr>
            <a:r>
              <a:rPr lang="en-US" sz="3000">
                <a:solidFill>
                  <a:srgbClr val="231F20"/>
                </a:solidFill>
                <a:latin typeface="Open Sauce"/>
              </a:rPr>
              <a:t>Medical inputs in protocol development</a:t>
            </a:r>
          </a:p>
          <a:p>
            <a:pPr marL="647700" lvl="1" indent="-323850">
              <a:lnSpc>
                <a:spcPts val="3900"/>
              </a:lnSpc>
              <a:buFont typeface="Arial"/>
              <a:buChar char="•"/>
            </a:pPr>
            <a:r>
              <a:rPr lang="en-US" sz="3000">
                <a:solidFill>
                  <a:srgbClr val="231F20"/>
                </a:solidFill>
                <a:latin typeface="Open Sauce"/>
              </a:rPr>
              <a:t>Safety Management Plan</a:t>
            </a:r>
          </a:p>
          <a:p>
            <a:pPr marL="647700" lvl="1" indent="-323850">
              <a:lnSpc>
                <a:spcPts val="3900"/>
              </a:lnSpc>
              <a:buFont typeface="Arial"/>
              <a:buChar char="•"/>
            </a:pPr>
            <a:r>
              <a:rPr lang="en-US" sz="3000">
                <a:solidFill>
                  <a:srgbClr val="231F20"/>
                </a:solidFill>
                <a:latin typeface="Open Sauce"/>
              </a:rPr>
              <a:t>Medical Monitoring Plan </a:t>
            </a:r>
          </a:p>
          <a:p>
            <a:pPr marL="647700" lvl="1" indent="-323850">
              <a:lnSpc>
                <a:spcPts val="3900"/>
              </a:lnSpc>
              <a:buFont typeface="Arial"/>
              <a:buChar char="•"/>
            </a:pPr>
            <a:r>
              <a:rPr lang="en-US" sz="3000">
                <a:solidFill>
                  <a:srgbClr val="231F20"/>
                </a:solidFill>
                <a:latin typeface="Open Sauce"/>
              </a:rPr>
              <a:t>Clinical case review</a:t>
            </a:r>
          </a:p>
          <a:p>
            <a:pPr marL="647700" lvl="1" indent="-323850">
              <a:lnSpc>
                <a:spcPts val="3900"/>
              </a:lnSpc>
              <a:buFont typeface="Arial"/>
              <a:buChar char="•"/>
            </a:pPr>
            <a:r>
              <a:rPr lang="en-US" sz="3000">
                <a:solidFill>
                  <a:srgbClr val="231F20"/>
                </a:solidFill>
                <a:latin typeface="Open Sauce"/>
              </a:rPr>
              <a:t>Medical and safety line listing review and discussion</a:t>
            </a:r>
          </a:p>
          <a:p>
            <a:pPr marL="647700" lvl="1" indent="-323850">
              <a:lnSpc>
                <a:spcPts val="3900"/>
              </a:lnSpc>
              <a:buFont typeface="Arial"/>
              <a:buChar char="•"/>
            </a:pPr>
            <a:r>
              <a:rPr lang="en-US" sz="3000">
                <a:solidFill>
                  <a:srgbClr val="231F20"/>
                </a:solidFill>
                <a:latin typeface="Open Sauce"/>
              </a:rPr>
              <a:t>Medical coding review</a:t>
            </a:r>
          </a:p>
          <a:p>
            <a:pPr marL="647700" lvl="1" indent="-323850" algn="l">
              <a:lnSpc>
                <a:spcPts val="3900"/>
              </a:lnSpc>
              <a:buFont typeface="Arial"/>
              <a:buChar char="•"/>
            </a:pPr>
            <a:r>
              <a:rPr lang="en-US" sz="3000">
                <a:solidFill>
                  <a:srgbClr val="231F20"/>
                </a:solidFill>
                <a:latin typeface="Open Sauce"/>
              </a:rPr>
              <a:t>SAE/SADE/Pregnancy cases review</a:t>
            </a:r>
          </a:p>
        </p:txBody>
      </p:sp>
      <p:pic>
        <p:nvPicPr>
          <p:cNvPr id="5" name="Picture 5"/>
          <p:cNvPicPr>
            <a:picLocks noChangeAspect="1"/>
          </p:cNvPicPr>
          <p:nvPr/>
        </p:nvPicPr>
        <p:blipFill>
          <a:blip r:embed="rId3"/>
          <a:srcRect t="15272" r="13845" b="15272"/>
          <a:stretch>
            <a:fillRect/>
          </a:stretch>
        </p:blipFill>
        <p:spPr>
          <a:xfrm flipH="1">
            <a:off x="10448925" y="0"/>
            <a:ext cx="4509796" cy="10450183"/>
          </a:xfrm>
          <a:prstGeom prst="rect">
            <a:avLst/>
          </a:prstGeom>
        </p:spPr>
      </p:pic>
      <p:pic>
        <p:nvPicPr>
          <p:cNvPr id="6" name="Picture 6"/>
          <p:cNvPicPr>
            <a:picLocks noChangeAspect="1"/>
          </p:cNvPicPr>
          <p:nvPr/>
        </p:nvPicPr>
        <p:blipFill>
          <a:blip r:embed="rId3"/>
          <a:srcRect t="15272" r="13845" b="15272"/>
          <a:stretch>
            <a:fillRect/>
          </a:stretch>
        </p:blipFill>
        <p:spPr>
          <a:xfrm>
            <a:off x="11999845" y="-9525"/>
            <a:ext cx="4509796" cy="10450183"/>
          </a:xfrm>
          <a:prstGeom prst="rect">
            <a:avLst/>
          </a:prstGeom>
        </p:spPr>
      </p:pic>
      <p:sp>
        <p:nvSpPr>
          <p:cNvPr id="7" name="TextBox 7"/>
          <p:cNvSpPr txBox="1"/>
          <p:nvPr/>
        </p:nvSpPr>
        <p:spPr>
          <a:xfrm>
            <a:off x="13278730" y="5272717"/>
            <a:ext cx="4641447" cy="1343025"/>
          </a:xfrm>
          <a:prstGeom prst="rect">
            <a:avLst/>
          </a:prstGeom>
        </p:spPr>
        <p:txBody>
          <a:bodyPr lIns="0" tIns="0" rIns="0" bIns="0" rtlCol="0" anchor="t">
            <a:spAutoFit/>
          </a:bodyPr>
          <a:lstStyle/>
          <a:p>
            <a:pPr algn="r">
              <a:lnSpc>
                <a:spcPts val="3599"/>
              </a:lnSpc>
            </a:pPr>
            <a:r>
              <a:rPr lang="en-US" sz="2999" spc="29">
                <a:solidFill>
                  <a:srgbClr val="343D6C"/>
                </a:solidFill>
                <a:latin typeface="Open Sauce"/>
              </a:rPr>
              <a:t>Ensuring Patient Safety,</a:t>
            </a:r>
          </a:p>
          <a:p>
            <a:pPr algn="r">
              <a:lnSpc>
                <a:spcPts val="3599"/>
              </a:lnSpc>
            </a:pPr>
            <a:r>
              <a:rPr lang="en-US" sz="2999" spc="29">
                <a:solidFill>
                  <a:srgbClr val="343D6C"/>
                </a:solidFill>
                <a:latin typeface="Open Sauce"/>
              </a:rPr>
              <a:t>One Step at a Time. </a:t>
            </a:r>
          </a:p>
          <a:p>
            <a:pPr algn="r">
              <a:lnSpc>
                <a:spcPts val="3599"/>
              </a:lnSpc>
            </a:pPr>
            <a:endParaRPr lang="en-US" sz="2999" spc="29">
              <a:solidFill>
                <a:srgbClr val="343D6C"/>
              </a:solidFill>
              <a:latin typeface="Open Sauce"/>
            </a:endParaRP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828" r="32931"/>
          <a:stretch>
            <a:fillRect/>
          </a:stretch>
        </p:blipFill>
        <p:spPr>
          <a:xfrm>
            <a:off x="8739322" y="77091"/>
            <a:ext cx="6883597" cy="10373093"/>
          </a:xfrm>
          <a:prstGeom prst="rect">
            <a:avLst/>
          </a:prstGeom>
        </p:spPr>
      </p:pic>
      <p:pic>
        <p:nvPicPr>
          <p:cNvPr id="3" name="Picture 3"/>
          <p:cNvPicPr>
            <a:picLocks noChangeAspect="1"/>
          </p:cNvPicPr>
          <p:nvPr/>
        </p:nvPicPr>
        <p:blipFill>
          <a:blip r:embed="rId3"/>
          <a:srcRect t="15272" r="13845" b="15272"/>
          <a:stretch>
            <a:fillRect/>
          </a:stretch>
        </p:blipFill>
        <p:spPr>
          <a:xfrm flipH="1">
            <a:off x="8739322" y="-81592"/>
            <a:ext cx="4509796" cy="10450183"/>
          </a:xfrm>
          <a:prstGeom prst="rect">
            <a:avLst/>
          </a:prstGeom>
        </p:spPr>
      </p:pic>
      <p:sp>
        <p:nvSpPr>
          <p:cNvPr id="4" name="TextBox 4"/>
          <p:cNvSpPr txBox="1"/>
          <p:nvPr/>
        </p:nvSpPr>
        <p:spPr>
          <a:xfrm>
            <a:off x="699002" y="1560149"/>
            <a:ext cx="713806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Medical Writing</a:t>
            </a:r>
          </a:p>
        </p:txBody>
      </p:sp>
      <p:sp>
        <p:nvSpPr>
          <p:cNvPr id="5" name="TextBox 5"/>
          <p:cNvSpPr txBox="1"/>
          <p:nvPr/>
        </p:nvSpPr>
        <p:spPr>
          <a:xfrm>
            <a:off x="1406800" y="3308898"/>
            <a:ext cx="9268163" cy="3467100"/>
          </a:xfrm>
          <a:prstGeom prst="rect">
            <a:avLst/>
          </a:prstGeom>
        </p:spPr>
        <p:txBody>
          <a:bodyPr lIns="0" tIns="0" rIns="0" bIns="0" rtlCol="0" anchor="t">
            <a:spAutoFit/>
          </a:bodyPr>
          <a:lstStyle/>
          <a:p>
            <a:pPr marL="647700" lvl="1" indent="-323850">
              <a:lnSpc>
                <a:spcPts val="3900"/>
              </a:lnSpc>
              <a:buFont typeface="Arial"/>
              <a:buChar char="•"/>
            </a:pPr>
            <a:r>
              <a:rPr lang="en-US" sz="3000">
                <a:solidFill>
                  <a:srgbClr val="231F20"/>
                </a:solidFill>
                <a:latin typeface="Open Sauce"/>
              </a:rPr>
              <a:t>Clinical Study Protocol /Investigation Plan</a:t>
            </a:r>
          </a:p>
          <a:p>
            <a:pPr marL="647700" lvl="1" indent="-323850">
              <a:lnSpc>
                <a:spcPts val="3900"/>
              </a:lnSpc>
              <a:buFont typeface="Arial"/>
              <a:buChar char="•"/>
            </a:pPr>
            <a:r>
              <a:rPr lang="en-US" sz="3000">
                <a:solidFill>
                  <a:srgbClr val="231F20"/>
                </a:solidFill>
                <a:latin typeface="Open Sauce"/>
              </a:rPr>
              <a:t>Investigator’s brochures (IB)</a:t>
            </a:r>
          </a:p>
          <a:p>
            <a:pPr marL="647700" lvl="1" indent="-323850">
              <a:lnSpc>
                <a:spcPts val="3900"/>
              </a:lnSpc>
              <a:buFont typeface="Arial"/>
              <a:buChar char="•"/>
            </a:pPr>
            <a:r>
              <a:rPr lang="en-US" sz="3000">
                <a:solidFill>
                  <a:srgbClr val="231F20"/>
                </a:solidFill>
                <a:latin typeface="Open Sauce"/>
              </a:rPr>
              <a:t>Consent documents </a:t>
            </a:r>
          </a:p>
          <a:p>
            <a:pPr marL="647700" lvl="1" indent="-323850">
              <a:lnSpc>
                <a:spcPts val="3900"/>
              </a:lnSpc>
              <a:buFont typeface="Arial"/>
              <a:buChar char="•"/>
            </a:pPr>
            <a:r>
              <a:rPr lang="en-US" sz="3000">
                <a:solidFill>
                  <a:srgbClr val="231F20"/>
                </a:solidFill>
                <a:latin typeface="Open Sauce"/>
              </a:rPr>
              <a:t>Patient scales and patient diary cards</a:t>
            </a:r>
          </a:p>
          <a:p>
            <a:pPr marL="647700" lvl="1" indent="-323850">
              <a:lnSpc>
                <a:spcPts val="3900"/>
              </a:lnSpc>
              <a:buFont typeface="Arial"/>
              <a:buChar char="•"/>
            </a:pPr>
            <a:r>
              <a:rPr lang="en-US" sz="3000">
                <a:solidFill>
                  <a:srgbClr val="231F20"/>
                </a:solidFill>
                <a:latin typeface="Open Sauce"/>
              </a:rPr>
              <a:t>Clinical Study/Investigation Report</a:t>
            </a:r>
          </a:p>
          <a:p>
            <a:pPr marL="647700" lvl="1" indent="-323850">
              <a:lnSpc>
                <a:spcPts val="3900"/>
              </a:lnSpc>
              <a:buFont typeface="Arial"/>
              <a:buChar char="•"/>
            </a:pPr>
            <a:r>
              <a:rPr lang="en-US" sz="3000">
                <a:solidFill>
                  <a:srgbClr val="231F20"/>
                </a:solidFill>
                <a:latin typeface="Open Sauce"/>
              </a:rPr>
              <a:t>Manuscript writing </a:t>
            </a:r>
          </a:p>
          <a:p>
            <a:pPr marL="647700" lvl="1" indent="-323850" algn="l">
              <a:lnSpc>
                <a:spcPts val="3900"/>
              </a:lnSpc>
              <a:buFont typeface="Arial"/>
              <a:buChar char="•"/>
            </a:pPr>
            <a:r>
              <a:rPr lang="en-US" sz="3000">
                <a:solidFill>
                  <a:srgbClr val="231F20"/>
                </a:solidFill>
                <a:latin typeface="Open Sauce"/>
              </a:rPr>
              <a:t>Scientific document</a:t>
            </a:r>
          </a:p>
        </p:txBody>
      </p:sp>
      <p:pic>
        <p:nvPicPr>
          <p:cNvPr id="6" name="Picture 6"/>
          <p:cNvPicPr>
            <a:picLocks noChangeAspect="1"/>
          </p:cNvPicPr>
          <p:nvPr/>
        </p:nvPicPr>
        <p:blipFill>
          <a:blip r:embed="rId3"/>
          <a:srcRect t="15272" r="13845" b="15272"/>
          <a:stretch>
            <a:fillRect/>
          </a:stretch>
        </p:blipFill>
        <p:spPr>
          <a:xfrm>
            <a:off x="11346115" y="0"/>
            <a:ext cx="4509796" cy="10450183"/>
          </a:xfrm>
          <a:prstGeom prst="rect">
            <a:avLst/>
          </a:prstGeom>
        </p:spPr>
      </p:pic>
      <p:sp>
        <p:nvSpPr>
          <p:cNvPr id="7" name="TextBox 7"/>
          <p:cNvSpPr txBox="1"/>
          <p:nvPr/>
        </p:nvSpPr>
        <p:spPr>
          <a:xfrm>
            <a:off x="13886895" y="4956723"/>
            <a:ext cx="3938031"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Translating complex science into clear communication</a:t>
            </a: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658" r="31074"/>
          <a:stretch>
            <a:fillRect/>
          </a:stretch>
        </p:blipFill>
        <p:spPr>
          <a:xfrm>
            <a:off x="8663628" y="0"/>
            <a:ext cx="6940242" cy="10287000"/>
          </a:xfrm>
          <a:prstGeom prst="rect">
            <a:avLst/>
          </a:prstGeom>
        </p:spPr>
      </p:pic>
      <p:pic>
        <p:nvPicPr>
          <p:cNvPr id="3" name="Picture 3"/>
          <p:cNvPicPr>
            <a:picLocks noChangeAspect="1"/>
          </p:cNvPicPr>
          <p:nvPr/>
        </p:nvPicPr>
        <p:blipFill>
          <a:blip r:embed="rId3"/>
          <a:srcRect t="15272" r="13845" b="15272"/>
          <a:stretch>
            <a:fillRect/>
          </a:stretch>
        </p:blipFill>
        <p:spPr>
          <a:xfrm>
            <a:off x="11113123" y="-38100"/>
            <a:ext cx="4509796" cy="10450183"/>
          </a:xfrm>
          <a:prstGeom prst="rect">
            <a:avLst/>
          </a:prstGeom>
        </p:spPr>
      </p:pic>
      <p:sp>
        <p:nvSpPr>
          <p:cNvPr id="4" name="TextBox 4"/>
          <p:cNvSpPr txBox="1"/>
          <p:nvPr/>
        </p:nvSpPr>
        <p:spPr>
          <a:xfrm>
            <a:off x="13368021" y="4553579"/>
            <a:ext cx="4456906"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Your partner in regulatory compliance and success.</a:t>
            </a:r>
          </a:p>
        </p:txBody>
      </p:sp>
      <p:pic>
        <p:nvPicPr>
          <p:cNvPr id="5" name="Picture 5"/>
          <p:cNvPicPr>
            <a:picLocks noChangeAspect="1"/>
          </p:cNvPicPr>
          <p:nvPr/>
        </p:nvPicPr>
        <p:blipFill>
          <a:blip r:embed="rId3"/>
          <a:srcRect t="15272" r="13845" b="15272"/>
          <a:stretch>
            <a:fillRect/>
          </a:stretch>
        </p:blipFill>
        <p:spPr>
          <a:xfrm flipH="1">
            <a:off x="8448639" y="-38100"/>
            <a:ext cx="4509796" cy="10450183"/>
          </a:xfrm>
          <a:prstGeom prst="rect">
            <a:avLst/>
          </a:prstGeom>
        </p:spPr>
      </p:pic>
      <p:sp>
        <p:nvSpPr>
          <p:cNvPr id="6" name="TextBox 6"/>
          <p:cNvSpPr txBox="1"/>
          <p:nvPr/>
        </p:nvSpPr>
        <p:spPr>
          <a:xfrm>
            <a:off x="699002" y="1560149"/>
            <a:ext cx="713806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Regulatory Affairs</a:t>
            </a:r>
          </a:p>
        </p:txBody>
      </p:sp>
      <p:sp>
        <p:nvSpPr>
          <p:cNvPr id="7" name="TextBox 7"/>
          <p:cNvSpPr txBox="1"/>
          <p:nvPr/>
        </p:nvSpPr>
        <p:spPr>
          <a:xfrm>
            <a:off x="1228724" y="3217329"/>
            <a:ext cx="12334876" cy="4464620"/>
          </a:xfrm>
          <a:prstGeom prst="rect">
            <a:avLst/>
          </a:prstGeom>
        </p:spPr>
        <p:txBody>
          <a:bodyPr wrap="square" lIns="0" tIns="0" rIns="0" bIns="0" rtlCol="0" anchor="t">
            <a:spAutoFit/>
          </a:bodyPr>
          <a:lstStyle/>
          <a:p>
            <a:pPr marL="647700" lvl="1" indent="-323850">
              <a:lnSpc>
                <a:spcPts val="3900"/>
              </a:lnSpc>
              <a:buFont typeface="Arial"/>
              <a:buChar char="•"/>
            </a:pPr>
            <a:r>
              <a:rPr lang="en-US" sz="3000" dirty="0">
                <a:solidFill>
                  <a:srgbClr val="231F20"/>
                </a:solidFill>
                <a:latin typeface="Open Sauce"/>
              </a:rPr>
              <a:t>Clinical Regulatory Strategy Development </a:t>
            </a:r>
          </a:p>
          <a:p>
            <a:pPr marL="647700" lvl="1" indent="-323850" algn="l">
              <a:lnSpc>
                <a:spcPts val="3900"/>
              </a:lnSpc>
              <a:buFont typeface="Arial"/>
              <a:buChar char="•"/>
            </a:pPr>
            <a:r>
              <a:rPr lang="en-US" sz="3000" dirty="0">
                <a:solidFill>
                  <a:srgbClr val="231F20"/>
                </a:solidFill>
                <a:latin typeface="Open Sauce"/>
              </a:rPr>
              <a:t>Clinical &amp; Non-Clinical overview (2.4 &amp; 2.5) Writing</a:t>
            </a:r>
          </a:p>
          <a:p>
            <a:pPr marL="647700" lvl="1" indent="-323850" algn="l">
              <a:lnSpc>
                <a:spcPts val="3900"/>
              </a:lnSpc>
              <a:buFont typeface="Arial"/>
              <a:buChar char="•"/>
            </a:pPr>
            <a:r>
              <a:rPr lang="en-US" sz="3000" dirty="0">
                <a:solidFill>
                  <a:srgbClr val="231F20"/>
                </a:solidFill>
                <a:latin typeface="Open Sauce"/>
              </a:rPr>
              <a:t>Expert statement clinical and non clinical signature of expert </a:t>
            </a:r>
          </a:p>
          <a:p>
            <a:pPr marL="647700" lvl="1" indent="-323850" algn="l">
              <a:lnSpc>
                <a:spcPts val="3900"/>
              </a:lnSpc>
              <a:buFont typeface="Arial"/>
              <a:buChar char="•"/>
            </a:pPr>
            <a:r>
              <a:rPr lang="en-US" sz="3000" dirty="0">
                <a:solidFill>
                  <a:srgbClr val="231F20"/>
                </a:solidFill>
                <a:latin typeface="Open Sauce"/>
              </a:rPr>
              <a:t>Drafting SmPC, PILs, PIs, Medical Guide</a:t>
            </a:r>
          </a:p>
          <a:p>
            <a:pPr marL="647700" lvl="1" indent="-323850" algn="l">
              <a:lnSpc>
                <a:spcPts val="3900"/>
              </a:lnSpc>
              <a:buFont typeface="Arial"/>
              <a:buChar char="•"/>
            </a:pPr>
            <a:r>
              <a:rPr lang="en-US" sz="3000" dirty="0">
                <a:solidFill>
                  <a:srgbClr val="231F20"/>
                </a:solidFill>
                <a:latin typeface="Open Sauce"/>
              </a:rPr>
              <a:t>Environmental Risk Assessment</a:t>
            </a:r>
          </a:p>
          <a:p>
            <a:pPr marL="647700" lvl="1" indent="-323850">
              <a:lnSpc>
                <a:spcPts val="3900"/>
              </a:lnSpc>
              <a:buFont typeface="Arial"/>
              <a:buChar char="•"/>
            </a:pPr>
            <a:r>
              <a:rPr lang="en-US" sz="3000" dirty="0">
                <a:solidFill>
                  <a:srgbClr val="231F20"/>
                </a:solidFill>
                <a:latin typeface="Open Sauce"/>
              </a:rPr>
              <a:t>Permitted daily Exposure</a:t>
            </a:r>
          </a:p>
          <a:p>
            <a:pPr marL="647700" lvl="1" indent="-323850" algn="l">
              <a:lnSpc>
                <a:spcPts val="3900"/>
              </a:lnSpc>
              <a:buFont typeface="Arial"/>
              <a:buChar char="•"/>
            </a:pPr>
            <a:r>
              <a:rPr lang="en-US" sz="3000" dirty="0">
                <a:solidFill>
                  <a:srgbClr val="231F20"/>
                </a:solidFill>
                <a:latin typeface="Open Sauce"/>
              </a:rPr>
              <a:t>Module 4 writing and review cover the Preclinical activity </a:t>
            </a:r>
          </a:p>
          <a:p>
            <a:pPr marL="647700" lvl="1" indent="-323850" algn="l">
              <a:lnSpc>
                <a:spcPts val="3900"/>
              </a:lnSpc>
              <a:buFont typeface="Arial"/>
              <a:buChar char="•"/>
            </a:pPr>
            <a:r>
              <a:rPr lang="en-US" sz="3000" dirty="0">
                <a:solidFill>
                  <a:srgbClr val="231F20"/>
                </a:solidFill>
                <a:latin typeface="Open Sauce"/>
              </a:rPr>
              <a:t>Dossier compilation &amp; Review </a:t>
            </a:r>
          </a:p>
          <a:p>
            <a:pPr marL="647700" lvl="1" indent="-323850" algn="l">
              <a:lnSpc>
                <a:spcPts val="3900"/>
              </a:lnSpc>
              <a:buFont typeface="Arial"/>
              <a:buChar char="•"/>
            </a:pPr>
            <a:r>
              <a:rPr lang="en-US" sz="3000" dirty="0">
                <a:solidFill>
                  <a:srgbClr val="231F20"/>
                </a:solidFill>
                <a:latin typeface="Open Sauce"/>
              </a:rPr>
              <a:t>Regulatory writing and reporting</a:t>
            </a: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9000"/>
          </a:blip>
          <a:srcRect l="23519" r="19692"/>
          <a:stretch>
            <a:fillRect/>
          </a:stretch>
        </p:blipFill>
        <p:spPr>
          <a:xfrm>
            <a:off x="9241116" y="-461"/>
            <a:ext cx="5867444" cy="10287000"/>
          </a:xfrm>
          <a:prstGeom prst="rect">
            <a:avLst/>
          </a:prstGeom>
        </p:spPr>
      </p:pic>
      <p:sp>
        <p:nvSpPr>
          <p:cNvPr id="3" name="TextBox 3"/>
          <p:cNvSpPr txBox="1"/>
          <p:nvPr/>
        </p:nvSpPr>
        <p:spPr>
          <a:xfrm>
            <a:off x="699002" y="1560149"/>
            <a:ext cx="7138066" cy="854048"/>
          </a:xfrm>
          <a:prstGeom prst="rect">
            <a:avLst/>
          </a:prstGeom>
        </p:spPr>
        <p:txBody>
          <a:bodyPr lIns="0" tIns="0" rIns="0" bIns="0" rtlCol="0" anchor="t">
            <a:spAutoFit/>
          </a:bodyPr>
          <a:lstStyle/>
          <a:p>
            <a:pPr>
              <a:lnSpc>
                <a:spcPts val="6999"/>
              </a:lnSpc>
            </a:pPr>
            <a:r>
              <a:rPr lang="en-US" sz="4999">
                <a:solidFill>
                  <a:srgbClr val="343D6C"/>
                </a:solidFill>
                <a:latin typeface="Open Sauce"/>
              </a:rPr>
              <a:t>Quality Assurance</a:t>
            </a:r>
          </a:p>
        </p:txBody>
      </p:sp>
      <p:sp>
        <p:nvSpPr>
          <p:cNvPr id="4" name="TextBox 4"/>
          <p:cNvSpPr txBox="1"/>
          <p:nvPr/>
        </p:nvSpPr>
        <p:spPr>
          <a:xfrm>
            <a:off x="1406800" y="3308898"/>
            <a:ext cx="7737200" cy="3467100"/>
          </a:xfrm>
          <a:prstGeom prst="rect">
            <a:avLst/>
          </a:prstGeom>
        </p:spPr>
        <p:txBody>
          <a:bodyPr lIns="0" tIns="0" rIns="0" bIns="0" rtlCol="0" anchor="t">
            <a:spAutoFit/>
          </a:bodyPr>
          <a:lstStyle/>
          <a:p>
            <a:pPr marL="647700" lvl="1" indent="-323850">
              <a:lnSpc>
                <a:spcPts val="3900"/>
              </a:lnSpc>
              <a:buFont typeface="Arial"/>
              <a:buChar char="•"/>
            </a:pPr>
            <a:r>
              <a:rPr lang="en-US" sz="3000">
                <a:solidFill>
                  <a:srgbClr val="231F20"/>
                </a:solidFill>
                <a:latin typeface="Open Sauce"/>
              </a:rPr>
              <a:t>QMS Setup </a:t>
            </a:r>
          </a:p>
          <a:p>
            <a:pPr marL="647700" lvl="1" indent="-323850">
              <a:lnSpc>
                <a:spcPts val="3900"/>
              </a:lnSpc>
              <a:buFont typeface="Arial"/>
              <a:buChar char="•"/>
            </a:pPr>
            <a:r>
              <a:rPr lang="en-US" sz="3000">
                <a:solidFill>
                  <a:srgbClr val="231F20"/>
                </a:solidFill>
                <a:latin typeface="Open Sauce"/>
              </a:rPr>
              <a:t>Vendor qualification </a:t>
            </a:r>
          </a:p>
          <a:p>
            <a:pPr marL="647700" lvl="1" indent="-323850">
              <a:lnSpc>
                <a:spcPts val="3900"/>
              </a:lnSpc>
              <a:buFont typeface="Arial"/>
              <a:buChar char="•"/>
            </a:pPr>
            <a:r>
              <a:rPr lang="en-US" sz="3000">
                <a:solidFill>
                  <a:srgbClr val="231F20"/>
                </a:solidFill>
                <a:latin typeface="Open Sauce"/>
              </a:rPr>
              <a:t>Computer System Validation (CSV)</a:t>
            </a:r>
          </a:p>
          <a:p>
            <a:pPr marL="647700" lvl="1" indent="-323850">
              <a:lnSpc>
                <a:spcPts val="3900"/>
              </a:lnSpc>
              <a:buFont typeface="Arial"/>
              <a:buChar char="•"/>
            </a:pPr>
            <a:r>
              <a:rPr lang="en-US" sz="3000">
                <a:solidFill>
                  <a:srgbClr val="231F20"/>
                </a:solidFill>
                <a:latin typeface="Open Sauce"/>
              </a:rPr>
              <a:t>Pre- Audit/ Inspection readiness </a:t>
            </a:r>
          </a:p>
          <a:p>
            <a:pPr marL="647700" lvl="1" indent="-323850">
              <a:lnSpc>
                <a:spcPts val="3900"/>
              </a:lnSpc>
              <a:buFont typeface="Arial"/>
              <a:buChar char="•"/>
            </a:pPr>
            <a:r>
              <a:rPr lang="en-US" sz="3000">
                <a:solidFill>
                  <a:srgbClr val="231F20"/>
                </a:solidFill>
                <a:latin typeface="Open Sauce"/>
              </a:rPr>
              <a:t>Change Management</a:t>
            </a:r>
          </a:p>
          <a:p>
            <a:pPr marL="647700" lvl="1" indent="-323850">
              <a:lnSpc>
                <a:spcPts val="3900"/>
              </a:lnSpc>
              <a:buFont typeface="Arial"/>
              <a:buChar char="•"/>
            </a:pPr>
            <a:r>
              <a:rPr lang="en-US" sz="3000">
                <a:solidFill>
                  <a:srgbClr val="231F20"/>
                </a:solidFill>
                <a:latin typeface="Open Sauce"/>
              </a:rPr>
              <a:t>Deviation Management </a:t>
            </a:r>
          </a:p>
          <a:p>
            <a:pPr marL="647700" lvl="1" indent="-323850" algn="l">
              <a:lnSpc>
                <a:spcPts val="3900"/>
              </a:lnSpc>
              <a:buFont typeface="Arial"/>
              <a:buChar char="•"/>
            </a:pPr>
            <a:r>
              <a:rPr lang="en-US" sz="3000">
                <a:solidFill>
                  <a:srgbClr val="231F20"/>
                </a:solidFill>
                <a:latin typeface="Open Sauce"/>
              </a:rPr>
              <a:t>GxP/Compliance Audits</a:t>
            </a:r>
          </a:p>
        </p:txBody>
      </p:sp>
      <p:pic>
        <p:nvPicPr>
          <p:cNvPr id="5" name="Picture 5"/>
          <p:cNvPicPr>
            <a:picLocks noChangeAspect="1"/>
          </p:cNvPicPr>
          <p:nvPr/>
        </p:nvPicPr>
        <p:blipFill>
          <a:blip r:embed="rId3"/>
          <a:srcRect t="15272" r="13845" b="15272"/>
          <a:stretch>
            <a:fillRect/>
          </a:stretch>
        </p:blipFill>
        <p:spPr>
          <a:xfrm flipH="1">
            <a:off x="8448639" y="0"/>
            <a:ext cx="4509796" cy="10450183"/>
          </a:xfrm>
          <a:prstGeom prst="rect">
            <a:avLst/>
          </a:prstGeom>
        </p:spPr>
      </p:pic>
      <p:pic>
        <p:nvPicPr>
          <p:cNvPr id="6" name="Picture 6"/>
          <p:cNvPicPr>
            <a:picLocks noChangeAspect="1"/>
          </p:cNvPicPr>
          <p:nvPr/>
        </p:nvPicPr>
        <p:blipFill>
          <a:blip r:embed="rId3"/>
          <a:srcRect t="15272" r="13845" b="15272"/>
          <a:stretch>
            <a:fillRect/>
          </a:stretch>
        </p:blipFill>
        <p:spPr>
          <a:xfrm>
            <a:off x="11113123" y="0"/>
            <a:ext cx="4509796" cy="10450183"/>
          </a:xfrm>
          <a:prstGeom prst="rect">
            <a:avLst/>
          </a:prstGeom>
        </p:spPr>
      </p:pic>
      <p:sp>
        <p:nvSpPr>
          <p:cNvPr id="7" name="TextBox 7"/>
          <p:cNvSpPr txBox="1"/>
          <p:nvPr/>
        </p:nvSpPr>
        <p:spPr>
          <a:xfrm>
            <a:off x="13368021" y="4553579"/>
            <a:ext cx="4456906" cy="1342700"/>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Quality as a principal guidance for all Research </a:t>
            </a: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530" r="5337"/>
          <a:stretch>
            <a:fillRect/>
          </a:stretch>
        </p:blipFill>
        <p:spPr>
          <a:xfrm>
            <a:off x="9637692" y="0"/>
            <a:ext cx="6691087" cy="10286079"/>
          </a:xfrm>
          <a:prstGeom prst="rect">
            <a:avLst/>
          </a:prstGeom>
        </p:spPr>
      </p:pic>
      <p:pic>
        <p:nvPicPr>
          <p:cNvPr id="3" name="Picture 3"/>
          <p:cNvPicPr>
            <a:picLocks noChangeAspect="1"/>
          </p:cNvPicPr>
          <p:nvPr/>
        </p:nvPicPr>
        <p:blipFill>
          <a:blip r:embed="rId3"/>
          <a:srcRect t="15272" r="13845" b="15272"/>
          <a:stretch>
            <a:fillRect/>
          </a:stretch>
        </p:blipFill>
        <p:spPr>
          <a:xfrm>
            <a:off x="12125596" y="0"/>
            <a:ext cx="4509796" cy="10450183"/>
          </a:xfrm>
          <a:prstGeom prst="rect">
            <a:avLst/>
          </a:prstGeom>
        </p:spPr>
      </p:pic>
      <p:sp>
        <p:nvSpPr>
          <p:cNvPr id="4" name="TextBox 4"/>
          <p:cNvSpPr txBox="1"/>
          <p:nvPr/>
        </p:nvSpPr>
        <p:spPr>
          <a:xfrm>
            <a:off x="13368021" y="5143039"/>
            <a:ext cx="4456906"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Unlocking the Power of Your Data with Precision and Quality</a:t>
            </a:r>
          </a:p>
        </p:txBody>
      </p:sp>
      <p:pic>
        <p:nvPicPr>
          <p:cNvPr id="5" name="Picture 5"/>
          <p:cNvPicPr>
            <a:picLocks noChangeAspect="1"/>
          </p:cNvPicPr>
          <p:nvPr/>
        </p:nvPicPr>
        <p:blipFill>
          <a:blip r:embed="rId3"/>
          <a:srcRect t="15272" r="13845" b="15272"/>
          <a:stretch>
            <a:fillRect/>
          </a:stretch>
        </p:blipFill>
        <p:spPr>
          <a:xfrm flipH="1">
            <a:off x="9637692" y="-164105"/>
            <a:ext cx="4509796" cy="10450183"/>
          </a:xfrm>
          <a:prstGeom prst="rect">
            <a:avLst/>
          </a:prstGeom>
        </p:spPr>
      </p:pic>
      <p:sp>
        <p:nvSpPr>
          <p:cNvPr id="6" name="TextBox 6"/>
          <p:cNvSpPr txBox="1"/>
          <p:nvPr/>
        </p:nvSpPr>
        <p:spPr>
          <a:xfrm>
            <a:off x="699002" y="1560149"/>
            <a:ext cx="713806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Data Management</a:t>
            </a:r>
          </a:p>
        </p:txBody>
      </p:sp>
      <p:sp>
        <p:nvSpPr>
          <p:cNvPr id="7" name="TextBox 7"/>
          <p:cNvSpPr txBox="1"/>
          <p:nvPr/>
        </p:nvSpPr>
        <p:spPr>
          <a:xfrm>
            <a:off x="1028700" y="2885614"/>
            <a:ext cx="9665582" cy="4457700"/>
          </a:xfrm>
          <a:prstGeom prst="rect">
            <a:avLst/>
          </a:prstGeom>
        </p:spPr>
        <p:txBody>
          <a:bodyPr lIns="0" tIns="0" rIns="0" bIns="0" rtlCol="0" anchor="t">
            <a:spAutoFit/>
          </a:bodyPr>
          <a:lstStyle/>
          <a:p>
            <a:pPr>
              <a:lnSpc>
                <a:spcPts val="3900"/>
              </a:lnSpc>
            </a:pPr>
            <a:endParaRPr/>
          </a:p>
          <a:p>
            <a:pPr marL="647700" lvl="1" indent="-323850">
              <a:lnSpc>
                <a:spcPts val="3900"/>
              </a:lnSpc>
              <a:buFont typeface="Arial"/>
              <a:buChar char="•"/>
            </a:pPr>
            <a:r>
              <a:rPr lang="en-US" sz="3000">
                <a:solidFill>
                  <a:srgbClr val="231F20"/>
                </a:solidFill>
                <a:latin typeface="Open Sauce"/>
              </a:rPr>
              <a:t>EDC Selection and End-User training</a:t>
            </a:r>
          </a:p>
          <a:p>
            <a:pPr marL="647700" lvl="1" indent="-323850">
              <a:lnSpc>
                <a:spcPts val="3900"/>
              </a:lnSpc>
              <a:buFont typeface="Arial"/>
              <a:buChar char="•"/>
            </a:pPr>
            <a:r>
              <a:rPr lang="en-US" sz="3000">
                <a:solidFill>
                  <a:srgbClr val="231F20"/>
                </a:solidFill>
                <a:latin typeface="Open Sauce"/>
              </a:rPr>
              <a:t>Data Management Plan</a:t>
            </a:r>
          </a:p>
          <a:p>
            <a:pPr marL="647700" lvl="1" indent="-323850">
              <a:lnSpc>
                <a:spcPts val="3900"/>
              </a:lnSpc>
              <a:buFont typeface="Arial"/>
              <a:buChar char="•"/>
            </a:pPr>
            <a:r>
              <a:rPr lang="en-US" sz="3000">
                <a:solidFill>
                  <a:srgbClr val="231F20"/>
                </a:solidFill>
                <a:latin typeface="Open Sauce"/>
              </a:rPr>
              <a:t>Database design, development and maintenance</a:t>
            </a:r>
          </a:p>
          <a:p>
            <a:pPr marL="647700" lvl="1" indent="-323850">
              <a:lnSpc>
                <a:spcPts val="3900"/>
              </a:lnSpc>
              <a:buFont typeface="Arial"/>
              <a:buChar char="•"/>
            </a:pPr>
            <a:r>
              <a:rPr lang="en-US" sz="3000">
                <a:solidFill>
                  <a:srgbClr val="231F20"/>
                </a:solidFill>
                <a:latin typeface="Open Sauce"/>
              </a:rPr>
              <a:t>Data cleaning and query management</a:t>
            </a:r>
          </a:p>
          <a:p>
            <a:pPr marL="647700" lvl="1" indent="-323850">
              <a:lnSpc>
                <a:spcPts val="3900"/>
              </a:lnSpc>
              <a:buFont typeface="Arial"/>
              <a:buChar char="•"/>
            </a:pPr>
            <a:r>
              <a:rPr lang="en-US" sz="3000">
                <a:solidFill>
                  <a:srgbClr val="231F20"/>
                </a:solidFill>
                <a:latin typeface="Open Sauce"/>
              </a:rPr>
              <a:t>Medical coding (WHO-DD and MedDRA)</a:t>
            </a:r>
          </a:p>
          <a:p>
            <a:pPr marL="647700" lvl="1" indent="-323850">
              <a:lnSpc>
                <a:spcPts val="3900"/>
              </a:lnSpc>
              <a:buFont typeface="Arial"/>
              <a:buChar char="•"/>
            </a:pPr>
            <a:r>
              <a:rPr lang="en-US" sz="3000">
                <a:solidFill>
                  <a:srgbClr val="231F20"/>
                </a:solidFill>
                <a:latin typeface="Open Sauce"/>
              </a:rPr>
              <a:t>SAE/SADE and third party data Reconciliation </a:t>
            </a:r>
          </a:p>
          <a:p>
            <a:pPr marL="647700" lvl="1" indent="-323850" algn="l">
              <a:lnSpc>
                <a:spcPts val="3900"/>
              </a:lnSpc>
              <a:buFont typeface="Arial"/>
              <a:buChar char="•"/>
            </a:pPr>
            <a:r>
              <a:rPr lang="en-US" sz="3000">
                <a:solidFill>
                  <a:srgbClr val="231F20"/>
                </a:solidFill>
                <a:latin typeface="Open Sauce"/>
              </a:rPr>
              <a:t>Data base lock, transfer and archival</a:t>
            </a: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417" t="781" b="781"/>
          <a:stretch>
            <a:fillRect/>
          </a:stretch>
        </p:blipFill>
        <p:spPr>
          <a:xfrm>
            <a:off x="8530673" y="-38100"/>
            <a:ext cx="6729339" cy="10464003"/>
          </a:xfrm>
          <a:prstGeom prst="rect">
            <a:avLst/>
          </a:prstGeom>
        </p:spPr>
      </p:pic>
      <p:pic>
        <p:nvPicPr>
          <p:cNvPr id="3" name="Picture 3"/>
          <p:cNvPicPr>
            <a:picLocks noChangeAspect="1"/>
          </p:cNvPicPr>
          <p:nvPr/>
        </p:nvPicPr>
        <p:blipFill>
          <a:blip r:embed="rId3"/>
          <a:srcRect t="12353" r="13892" b="12353"/>
          <a:stretch>
            <a:fillRect/>
          </a:stretch>
        </p:blipFill>
        <p:spPr>
          <a:xfrm>
            <a:off x="10100623" y="13497"/>
            <a:ext cx="5168914" cy="10464003"/>
          </a:xfrm>
          <a:prstGeom prst="rect">
            <a:avLst/>
          </a:prstGeom>
        </p:spPr>
      </p:pic>
      <p:sp>
        <p:nvSpPr>
          <p:cNvPr id="4" name="TextBox 4"/>
          <p:cNvSpPr txBox="1"/>
          <p:nvPr/>
        </p:nvSpPr>
        <p:spPr>
          <a:xfrm>
            <a:off x="12675555" y="4339907"/>
            <a:ext cx="5149371"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Redefining the future of healthcare through data analysis.</a:t>
            </a:r>
          </a:p>
        </p:txBody>
      </p:sp>
      <p:pic>
        <p:nvPicPr>
          <p:cNvPr id="5" name="Picture 5"/>
          <p:cNvPicPr>
            <a:picLocks noChangeAspect="1"/>
          </p:cNvPicPr>
          <p:nvPr/>
        </p:nvPicPr>
        <p:blipFill>
          <a:blip r:embed="rId3"/>
          <a:srcRect t="12353" r="13892" b="12353"/>
          <a:stretch>
            <a:fillRect/>
          </a:stretch>
        </p:blipFill>
        <p:spPr>
          <a:xfrm flipH="1">
            <a:off x="8511623" y="13497"/>
            <a:ext cx="5168914" cy="10464003"/>
          </a:xfrm>
          <a:prstGeom prst="rect">
            <a:avLst/>
          </a:prstGeom>
        </p:spPr>
      </p:pic>
      <p:sp>
        <p:nvSpPr>
          <p:cNvPr id="6" name="TextBox 6"/>
          <p:cNvSpPr txBox="1"/>
          <p:nvPr/>
        </p:nvSpPr>
        <p:spPr>
          <a:xfrm>
            <a:off x="699002" y="1560149"/>
            <a:ext cx="388041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Biostatistics</a:t>
            </a:r>
          </a:p>
        </p:txBody>
      </p:sp>
      <p:sp>
        <p:nvSpPr>
          <p:cNvPr id="7" name="TextBox 7"/>
          <p:cNvSpPr txBox="1"/>
          <p:nvPr/>
        </p:nvSpPr>
        <p:spPr>
          <a:xfrm>
            <a:off x="1406800" y="3469957"/>
            <a:ext cx="9238227" cy="4781550"/>
          </a:xfrm>
          <a:prstGeom prst="rect">
            <a:avLst/>
          </a:prstGeom>
        </p:spPr>
        <p:txBody>
          <a:bodyPr lIns="0" tIns="0" rIns="0" bIns="0" rtlCol="0" anchor="t">
            <a:spAutoFit/>
          </a:bodyPr>
          <a:lstStyle/>
          <a:p>
            <a:pPr marL="647698" lvl="1" indent="-323849">
              <a:lnSpc>
                <a:spcPts val="3899"/>
              </a:lnSpc>
              <a:buFont typeface="Arial"/>
              <a:buChar char="•"/>
            </a:pPr>
            <a:r>
              <a:rPr lang="en-US" sz="2999">
                <a:solidFill>
                  <a:srgbClr val="231F20"/>
                </a:solidFill>
                <a:latin typeface="Open Sauce"/>
              </a:rPr>
              <a:t>Study design and protocol development</a:t>
            </a:r>
          </a:p>
          <a:p>
            <a:pPr marL="647698" lvl="1" indent="-323849">
              <a:lnSpc>
                <a:spcPts val="3899"/>
              </a:lnSpc>
              <a:buFont typeface="Arial"/>
              <a:buChar char="•"/>
            </a:pPr>
            <a:r>
              <a:rPr lang="en-US" sz="2999">
                <a:solidFill>
                  <a:srgbClr val="231F20"/>
                </a:solidFill>
                <a:latin typeface="Open Sauce"/>
              </a:rPr>
              <a:t>Sample size calculation</a:t>
            </a:r>
          </a:p>
          <a:p>
            <a:pPr marL="647698" lvl="1" indent="-323849">
              <a:lnSpc>
                <a:spcPts val="3899"/>
              </a:lnSpc>
              <a:buFont typeface="Arial"/>
              <a:buChar char="•"/>
            </a:pPr>
            <a:r>
              <a:rPr lang="en-US" sz="2999">
                <a:solidFill>
                  <a:srgbClr val="231F20"/>
                </a:solidFill>
                <a:latin typeface="Open Sauce"/>
              </a:rPr>
              <a:t>Randomization schemes</a:t>
            </a:r>
          </a:p>
          <a:p>
            <a:pPr marL="647698" lvl="1" indent="-323849">
              <a:lnSpc>
                <a:spcPts val="3899"/>
              </a:lnSpc>
              <a:buFont typeface="Arial"/>
              <a:buChar char="•"/>
            </a:pPr>
            <a:r>
              <a:rPr lang="en-US" sz="2999">
                <a:solidFill>
                  <a:srgbClr val="231F20"/>
                </a:solidFill>
                <a:latin typeface="Open Sauce"/>
              </a:rPr>
              <a:t>Statistical Analysis Plan</a:t>
            </a:r>
          </a:p>
          <a:p>
            <a:pPr marL="647698" lvl="1" indent="-323849">
              <a:lnSpc>
                <a:spcPts val="3899"/>
              </a:lnSpc>
              <a:buFont typeface="Arial"/>
              <a:buChar char="•"/>
            </a:pPr>
            <a:r>
              <a:rPr lang="en-US" sz="2999">
                <a:solidFill>
                  <a:srgbClr val="231F20"/>
                </a:solidFill>
                <a:latin typeface="Open Sauce"/>
              </a:rPr>
              <a:t>Statistical Analysis and report</a:t>
            </a:r>
          </a:p>
          <a:p>
            <a:pPr marL="647698" lvl="1" indent="-323849">
              <a:lnSpc>
                <a:spcPts val="3899"/>
              </a:lnSpc>
              <a:buFont typeface="Arial"/>
              <a:buChar char="•"/>
            </a:pPr>
            <a:r>
              <a:rPr lang="en-US" sz="2999">
                <a:solidFill>
                  <a:srgbClr val="231F20"/>
                </a:solidFill>
                <a:latin typeface="Open Sauce"/>
              </a:rPr>
              <a:t>Integrated safety and efficacy analysis</a:t>
            </a:r>
          </a:p>
          <a:p>
            <a:pPr marL="647698" lvl="1" indent="-323849">
              <a:lnSpc>
                <a:spcPts val="3899"/>
              </a:lnSpc>
              <a:buFont typeface="Arial"/>
              <a:buChar char="•"/>
            </a:pPr>
            <a:r>
              <a:rPr lang="en-US" sz="2999">
                <a:solidFill>
                  <a:srgbClr val="231F20"/>
                </a:solidFill>
                <a:latin typeface="Open Sauce"/>
              </a:rPr>
              <a:t>Data Monitoring Committee Services</a:t>
            </a:r>
          </a:p>
          <a:p>
            <a:pPr marL="647698" lvl="1" indent="-323849">
              <a:lnSpc>
                <a:spcPts val="3899"/>
              </a:lnSpc>
              <a:buFont typeface="Arial"/>
              <a:buChar char="•"/>
            </a:pPr>
            <a:r>
              <a:rPr lang="en-US" sz="2999">
                <a:solidFill>
                  <a:srgbClr val="231F20"/>
                </a:solidFill>
                <a:latin typeface="Open Sauce"/>
              </a:rPr>
              <a:t>SDTM and ADaM data set preparation </a:t>
            </a:r>
          </a:p>
          <a:p>
            <a:pPr>
              <a:lnSpc>
                <a:spcPts val="3249"/>
              </a:lnSpc>
            </a:pPr>
            <a:endParaRPr lang="en-US" sz="2999">
              <a:solidFill>
                <a:srgbClr val="231F20"/>
              </a:solidFill>
              <a:latin typeface="Open Sauce"/>
            </a:endParaRPr>
          </a:p>
          <a:p>
            <a:pPr algn="l">
              <a:lnSpc>
                <a:spcPts val="3900"/>
              </a:lnSpc>
            </a:pPr>
            <a:endParaRPr lang="en-US" sz="2999">
              <a:solidFill>
                <a:srgbClr val="231F20"/>
              </a:solidFill>
              <a:latin typeface="Open Sauce"/>
            </a:endParaRP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6800" y="3308898"/>
            <a:ext cx="7737200" cy="3962400"/>
          </a:xfrm>
          <a:prstGeom prst="rect">
            <a:avLst/>
          </a:prstGeom>
        </p:spPr>
        <p:txBody>
          <a:bodyPr lIns="0" tIns="0" rIns="0" bIns="0" rtlCol="0" anchor="t">
            <a:spAutoFit/>
          </a:bodyPr>
          <a:lstStyle/>
          <a:p>
            <a:pPr marL="647700" lvl="1" indent="-323850">
              <a:lnSpc>
                <a:spcPts val="3900"/>
              </a:lnSpc>
              <a:buFont typeface="Arial"/>
              <a:buChar char="•"/>
            </a:pPr>
            <a:r>
              <a:rPr lang="en-US" sz="3000" dirty="0">
                <a:solidFill>
                  <a:srgbClr val="231F20"/>
                </a:solidFill>
                <a:latin typeface="Open Sauce"/>
              </a:rPr>
              <a:t>EDC</a:t>
            </a:r>
          </a:p>
          <a:p>
            <a:pPr marL="647700" lvl="1" indent="-323850">
              <a:lnSpc>
                <a:spcPts val="3900"/>
              </a:lnSpc>
              <a:buFont typeface="Arial"/>
              <a:buChar char="•"/>
            </a:pPr>
            <a:r>
              <a:rPr lang="en-US" sz="3000" dirty="0">
                <a:solidFill>
                  <a:srgbClr val="231F20"/>
                </a:solidFill>
                <a:latin typeface="Open Sauce"/>
              </a:rPr>
              <a:t>IWRS/RTSM</a:t>
            </a:r>
          </a:p>
          <a:p>
            <a:pPr marL="647700" lvl="1" indent="-323850">
              <a:lnSpc>
                <a:spcPts val="3900"/>
              </a:lnSpc>
              <a:buFont typeface="Arial"/>
              <a:buChar char="•"/>
            </a:pPr>
            <a:r>
              <a:rPr lang="en-US" sz="3000" dirty="0">
                <a:solidFill>
                  <a:srgbClr val="231F20"/>
                </a:solidFill>
                <a:latin typeface="Open Sauce"/>
              </a:rPr>
              <a:t>CTMS</a:t>
            </a:r>
          </a:p>
          <a:p>
            <a:pPr marL="647700" lvl="1" indent="-323850">
              <a:lnSpc>
                <a:spcPts val="3900"/>
              </a:lnSpc>
              <a:buFont typeface="Arial"/>
              <a:buChar char="•"/>
            </a:pPr>
            <a:r>
              <a:rPr lang="en-US" sz="3000" dirty="0">
                <a:solidFill>
                  <a:srgbClr val="231F20"/>
                </a:solidFill>
                <a:latin typeface="Open Sauce"/>
              </a:rPr>
              <a:t>eTMF</a:t>
            </a:r>
          </a:p>
          <a:p>
            <a:pPr marL="647700" lvl="1" indent="-323850">
              <a:lnSpc>
                <a:spcPts val="3900"/>
              </a:lnSpc>
              <a:buFont typeface="Arial"/>
              <a:buChar char="•"/>
            </a:pPr>
            <a:r>
              <a:rPr lang="en-US" sz="3000" dirty="0" err="1">
                <a:solidFill>
                  <a:srgbClr val="231F20"/>
                </a:solidFill>
                <a:latin typeface="Open Sauce"/>
              </a:rPr>
              <a:t>rSDV</a:t>
            </a:r>
            <a:endParaRPr lang="en-US" sz="3000" dirty="0">
              <a:solidFill>
                <a:srgbClr val="231F20"/>
              </a:solidFill>
              <a:latin typeface="Open Sauce"/>
            </a:endParaRPr>
          </a:p>
          <a:p>
            <a:pPr marL="647700" lvl="1" indent="-323850">
              <a:lnSpc>
                <a:spcPts val="3900"/>
              </a:lnSpc>
              <a:buFont typeface="Arial"/>
              <a:buChar char="•"/>
            </a:pPr>
            <a:r>
              <a:rPr lang="en-US" sz="3000" dirty="0">
                <a:solidFill>
                  <a:srgbClr val="231F20"/>
                </a:solidFill>
                <a:latin typeface="Open Sauce"/>
              </a:rPr>
              <a:t>ePRO</a:t>
            </a:r>
          </a:p>
          <a:p>
            <a:pPr marL="647700" lvl="1" indent="-323850">
              <a:lnSpc>
                <a:spcPts val="3900"/>
              </a:lnSpc>
              <a:buFont typeface="Arial"/>
              <a:buChar char="•"/>
            </a:pPr>
            <a:r>
              <a:rPr lang="en-US" sz="3000" dirty="0" err="1">
                <a:solidFill>
                  <a:srgbClr val="231F20"/>
                </a:solidFill>
                <a:latin typeface="Open Sauce"/>
              </a:rPr>
              <a:t>eCOA</a:t>
            </a:r>
            <a:endParaRPr lang="en-US" sz="3000" dirty="0">
              <a:solidFill>
                <a:srgbClr val="231F20"/>
              </a:solidFill>
              <a:latin typeface="Open Sauce"/>
            </a:endParaRPr>
          </a:p>
          <a:p>
            <a:pPr marL="647700" lvl="1" indent="-323850" algn="l">
              <a:lnSpc>
                <a:spcPts val="3900"/>
              </a:lnSpc>
              <a:buFont typeface="Arial"/>
              <a:buChar char="•"/>
            </a:pPr>
            <a:r>
              <a:rPr lang="en-US" sz="3000" dirty="0" err="1">
                <a:solidFill>
                  <a:srgbClr val="231F20"/>
                </a:solidFill>
                <a:latin typeface="Open Sauce"/>
              </a:rPr>
              <a:t>eConsent</a:t>
            </a:r>
            <a:endParaRPr lang="en-US" sz="3000" dirty="0">
              <a:solidFill>
                <a:srgbClr val="231F20"/>
              </a:solidFill>
              <a:latin typeface="Open Sauce"/>
            </a:endParaRPr>
          </a:p>
        </p:txBody>
      </p:sp>
      <p:pic>
        <p:nvPicPr>
          <p:cNvPr id="3" name="Picture 3"/>
          <p:cNvPicPr>
            <a:picLocks noChangeAspect="1"/>
          </p:cNvPicPr>
          <p:nvPr/>
        </p:nvPicPr>
        <p:blipFill>
          <a:blip r:embed="rId2"/>
          <a:srcRect l="45687" r="17379"/>
          <a:stretch>
            <a:fillRect/>
          </a:stretch>
        </p:blipFill>
        <p:spPr>
          <a:xfrm>
            <a:off x="9439275" y="9525"/>
            <a:ext cx="7991475" cy="10287000"/>
          </a:xfrm>
          <a:prstGeom prst="rect">
            <a:avLst/>
          </a:prstGeom>
        </p:spPr>
      </p:pic>
      <p:sp>
        <p:nvSpPr>
          <p:cNvPr id="4" name="TextBox 4"/>
          <p:cNvSpPr txBox="1"/>
          <p:nvPr/>
        </p:nvSpPr>
        <p:spPr>
          <a:xfrm>
            <a:off x="699002" y="1560149"/>
            <a:ext cx="9632374" cy="854048"/>
          </a:xfrm>
          <a:prstGeom prst="rect">
            <a:avLst/>
          </a:prstGeom>
        </p:spPr>
        <p:txBody>
          <a:bodyPr lIns="0" tIns="0" rIns="0" bIns="0" rtlCol="0" anchor="t">
            <a:spAutoFit/>
          </a:bodyPr>
          <a:lstStyle/>
          <a:p>
            <a:pPr>
              <a:lnSpc>
                <a:spcPts val="6999"/>
              </a:lnSpc>
            </a:pPr>
            <a:r>
              <a:rPr lang="en-US" sz="4999">
                <a:solidFill>
                  <a:srgbClr val="343D6C"/>
                </a:solidFill>
                <a:latin typeface="Open Sauce"/>
              </a:rPr>
              <a:t>Team experience in e-Tools</a:t>
            </a:r>
          </a:p>
        </p:txBody>
      </p:sp>
      <p:pic>
        <p:nvPicPr>
          <p:cNvPr id="5" name="Picture 5"/>
          <p:cNvPicPr>
            <a:picLocks noChangeAspect="1"/>
          </p:cNvPicPr>
          <p:nvPr/>
        </p:nvPicPr>
        <p:blipFill>
          <a:blip r:embed="rId3"/>
          <a:srcRect t="12353" r="13892" b="12353"/>
          <a:stretch>
            <a:fillRect/>
          </a:stretch>
        </p:blipFill>
        <p:spPr>
          <a:xfrm flipH="1">
            <a:off x="9305925" y="-177003"/>
            <a:ext cx="5168914" cy="10464003"/>
          </a:xfrm>
          <a:prstGeom prst="rect">
            <a:avLst/>
          </a:prstGeom>
        </p:spPr>
      </p:pic>
      <p:pic>
        <p:nvPicPr>
          <p:cNvPr id="6" name="Picture 6"/>
          <p:cNvPicPr>
            <a:picLocks noChangeAspect="1"/>
          </p:cNvPicPr>
          <p:nvPr/>
        </p:nvPicPr>
        <p:blipFill>
          <a:blip r:embed="rId3"/>
          <a:srcRect t="12353" r="13892" b="12353"/>
          <a:stretch>
            <a:fillRect/>
          </a:stretch>
        </p:blipFill>
        <p:spPr>
          <a:xfrm>
            <a:off x="12464536" y="-78976"/>
            <a:ext cx="5168914" cy="10464003"/>
          </a:xfrm>
          <a:prstGeom prst="rect">
            <a:avLst/>
          </a:prstGeom>
        </p:spPr>
      </p:pic>
      <p:pic>
        <p:nvPicPr>
          <p:cNvPr id="7" name="Picture 7"/>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F1FD-0421-96C4-0F95-0306FED68395}"/>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1E91A432-0516-05AF-9CF5-25AED3A11D18}"/>
              </a:ext>
            </a:extLst>
          </p:cNvPr>
          <p:cNvPicPr>
            <a:picLocks noChangeAspect="1"/>
          </p:cNvPicPr>
          <p:nvPr/>
        </p:nvPicPr>
        <p:blipFill>
          <a:blip r:embed="rId3"/>
          <a:srcRect l="1131" t="19278" b="19278"/>
          <a:stretch>
            <a:fillRect/>
          </a:stretch>
        </p:blipFill>
        <p:spPr>
          <a:xfrm>
            <a:off x="13258801" y="-172014"/>
            <a:ext cx="5029200" cy="10456083"/>
          </a:xfrm>
          <a:prstGeom prst="rect">
            <a:avLst/>
          </a:prstGeom>
        </p:spPr>
      </p:pic>
      <p:pic>
        <p:nvPicPr>
          <p:cNvPr id="7" name="Picture 7">
            <a:extLst>
              <a:ext uri="{FF2B5EF4-FFF2-40B4-BE49-F238E27FC236}">
                <a16:creationId xmlns:a16="http://schemas.microsoft.com/office/drawing/2014/main" id="{28C6266E-2FA7-4B12-57C7-326C2AC9F2BA}"/>
              </a:ext>
            </a:extLst>
          </p:cNvPr>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
        <p:nvSpPr>
          <p:cNvPr id="9" name="TextBox 2">
            <a:extLst>
              <a:ext uri="{FF2B5EF4-FFF2-40B4-BE49-F238E27FC236}">
                <a16:creationId xmlns:a16="http://schemas.microsoft.com/office/drawing/2014/main" id="{DDDB2BF5-F89A-EEDB-9ECD-DB071B1FA3A3}"/>
              </a:ext>
            </a:extLst>
          </p:cNvPr>
          <p:cNvSpPr txBox="1"/>
          <p:nvPr/>
        </p:nvSpPr>
        <p:spPr>
          <a:xfrm>
            <a:off x="815462" y="1702385"/>
            <a:ext cx="11670742" cy="5965031"/>
          </a:xfrm>
          <a:prstGeom prst="rect">
            <a:avLst/>
          </a:prstGeom>
        </p:spPr>
        <p:txBody>
          <a:bodyPr wrap="square" lIns="0" tIns="0" rIns="0" bIns="0" rtlCol="0" anchor="t">
            <a:spAutoFit/>
          </a:bodyPr>
          <a:lstStyle/>
          <a:p>
            <a:pPr marL="323850" lvl="1">
              <a:lnSpc>
                <a:spcPts val="3900"/>
              </a:lnSpc>
            </a:pPr>
            <a:endParaRPr lang="en-US"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ISO 13485 Quality Management System setup and implementation</a:t>
            </a:r>
          </a:p>
          <a:p>
            <a:pPr marL="647700" lvl="1" indent="-323850">
              <a:lnSpc>
                <a:spcPts val="3900"/>
              </a:lnSpc>
              <a:buFont typeface="Arial"/>
              <a:buChar char="•"/>
            </a:pPr>
            <a:r>
              <a:rPr lang="en-GB" sz="3000" dirty="0">
                <a:solidFill>
                  <a:srgbClr val="231F20"/>
                </a:solidFill>
                <a:latin typeface="Open Sauce"/>
              </a:rPr>
              <a:t>Product Registration and Market Authorization</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Import and Export compliance for Medical Devices &amp; IVDs</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CE Marking documentation in accordance with MDR / IVDR</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Medical Device Single Audit Program (MDSAP) preparation</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510(k) application preparation and submission (FDA)</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Clinical Evaluation Report (CER) writing</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Clinical investigation planning and management</a:t>
            </a:r>
            <a:endParaRPr lang="en-IN" sz="3000" dirty="0">
              <a:solidFill>
                <a:srgbClr val="231F20"/>
              </a:solidFill>
              <a:latin typeface="Open Sauce"/>
            </a:endParaRPr>
          </a:p>
          <a:p>
            <a:pPr marL="647700" lvl="1" indent="-323850">
              <a:lnSpc>
                <a:spcPts val="3900"/>
              </a:lnSpc>
              <a:buFont typeface="Arial"/>
              <a:buChar char="•"/>
            </a:pPr>
            <a:r>
              <a:rPr lang="en-GB" sz="3000" dirty="0">
                <a:solidFill>
                  <a:srgbClr val="231F20"/>
                </a:solidFill>
                <a:latin typeface="Open Sauce"/>
              </a:rPr>
              <a:t>Post-Market Clinical Follow-Up (PMCF)</a:t>
            </a:r>
            <a:endParaRPr lang="en-IN" sz="3000" dirty="0">
              <a:solidFill>
                <a:srgbClr val="231F20"/>
              </a:solidFill>
              <a:latin typeface="Open Sauce"/>
            </a:endParaRPr>
          </a:p>
          <a:p>
            <a:pPr marL="647700" lvl="1" indent="-323850">
              <a:lnSpc>
                <a:spcPts val="3900"/>
              </a:lnSpc>
              <a:buFont typeface="Arial"/>
              <a:buChar char="•"/>
            </a:pPr>
            <a:endParaRPr lang="en-US" sz="3000" dirty="0">
              <a:solidFill>
                <a:srgbClr val="231F20"/>
              </a:solidFill>
              <a:latin typeface="Open Sauce"/>
            </a:endParaRPr>
          </a:p>
        </p:txBody>
      </p:sp>
      <p:sp>
        <p:nvSpPr>
          <p:cNvPr id="13" name="TextBox 4">
            <a:extLst>
              <a:ext uri="{FF2B5EF4-FFF2-40B4-BE49-F238E27FC236}">
                <a16:creationId xmlns:a16="http://schemas.microsoft.com/office/drawing/2014/main" id="{0A2CD01C-B0C7-72DD-CE44-D04781F5D404}"/>
              </a:ext>
            </a:extLst>
          </p:cNvPr>
          <p:cNvSpPr txBox="1"/>
          <p:nvPr/>
        </p:nvSpPr>
        <p:spPr>
          <a:xfrm>
            <a:off x="14859000" y="5088265"/>
            <a:ext cx="3157996" cy="2281330"/>
          </a:xfrm>
          <a:prstGeom prst="rect">
            <a:avLst/>
          </a:prstGeom>
        </p:spPr>
        <p:txBody>
          <a:bodyPr wrap="square" lIns="0" tIns="0" rIns="0" bIns="0" rtlCol="0" anchor="t">
            <a:spAutoFit/>
          </a:bodyPr>
          <a:lstStyle/>
          <a:p>
            <a:pPr algn="r">
              <a:lnSpc>
                <a:spcPts val="3599"/>
              </a:lnSpc>
            </a:pPr>
            <a:r>
              <a:rPr lang="en-GB" sz="2999" dirty="0">
                <a:solidFill>
                  <a:srgbClr val="343D6C"/>
                </a:solidFill>
                <a:latin typeface="Open Sauce"/>
              </a:rPr>
              <a:t>Your trusted partner for regulatory excellence and clinical success</a:t>
            </a:r>
            <a:r>
              <a:rPr lang="en-US" sz="2999" dirty="0">
                <a:solidFill>
                  <a:srgbClr val="343D6C"/>
                </a:solidFill>
                <a:latin typeface="Open Sauce"/>
              </a:rPr>
              <a:t>.</a:t>
            </a:r>
          </a:p>
        </p:txBody>
      </p:sp>
      <p:sp>
        <p:nvSpPr>
          <p:cNvPr id="8" name="TextBox 4">
            <a:extLst>
              <a:ext uri="{FF2B5EF4-FFF2-40B4-BE49-F238E27FC236}">
                <a16:creationId xmlns:a16="http://schemas.microsoft.com/office/drawing/2014/main" id="{6B1B60A8-AB5F-6DA5-3D94-59ED44568C0D}"/>
              </a:ext>
            </a:extLst>
          </p:cNvPr>
          <p:cNvSpPr txBox="1"/>
          <p:nvPr/>
        </p:nvSpPr>
        <p:spPr>
          <a:xfrm>
            <a:off x="780293" y="661485"/>
            <a:ext cx="9632374" cy="820674"/>
          </a:xfrm>
          <a:prstGeom prst="rect">
            <a:avLst/>
          </a:prstGeom>
        </p:spPr>
        <p:txBody>
          <a:bodyPr lIns="0" tIns="0" rIns="0" bIns="0" rtlCol="0" anchor="t">
            <a:spAutoFit/>
          </a:bodyPr>
          <a:lstStyle/>
          <a:p>
            <a:pPr>
              <a:lnSpc>
                <a:spcPts val="6999"/>
              </a:lnSpc>
            </a:pPr>
            <a:r>
              <a:rPr lang="en-US" sz="4999" dirty="0">
                <a:solidFill>
                  <a:srgbClr val="343D6C"/>
                </a:solidFill>
                <a:latin typeface="Open Sauce"/>
              </a:rPr>
              <a:t>Medical device &amp; IVD Solution </a:t>
            </a:r>
          </a:p>
        </p:txBody>
      </p:sp>
      <p:sp>
        <p:nvSpPr>
          <p:cNvPr id="15" name="TextBox 14">
            <a:extLst>
              <a:ext uri="{FF2B5EF4-FFF2-40B4-BE49-F238E27FC236}">
                <a16:creationId xmlns:a16="http://schemas.microsoft.com/office/drawing/2014/main" id="{8B48B1F1-1690-6B81-FF0E-CE4875F418D0}"/>
              </a:ext>
            </a:extLst>
          </p:cNvPr>
          <p:cNvSpPr txBox="1"/>
          <p:nvPr/>
        </p:nvSpPr>
        <p:spPr>
          <a:xfrm>
            <a:off x="533400" y="7887642"/>
            <a:ext cx="9511716" cy="2056269"/>
          </a:xfrm>
          <a:prstGeom prst="rect">
            <a:avLst/>
          </a:prstGeom>
          <a:noFill/>
        </p:spPr>
        <p:txBody>
          <a:bodyPr wrap="square">
            <a:spAutoFit/>
          </a:bodyPr>
          <a:lstStyle/>
          <a:p>
            <a:pPr marL="323850" lvl="1">
              <a:lnSpc>
                <a:spcPts val="3900"/>
              </a:lnSpc>
            </a:pPr>
            <a:r>
              <a:rPr lang="en-GB" sz="2999" i="1" dirty="0">
                <a:solidFill>
                  <a:srgbClr val="343D6C"/>
                </a:solidFill>
                <a:latin typeface="Open Sauce"/>
              </a:rPr>
              <a:t>We provide comprehensive support across the entire lifecycle of Medical Devices (MD) and Vitro Diagnostics (IVDs), ensuring compliance, efficiency, and market success.</a:t>
            </a:r>
          </a:p>
        </p:txBody>
      </p:sp>
      <p:pic>
        <p:nvPicPr>
          <p:cNvPr id="2" name="Picture 2">
            <a:extLst>
              <a:ext uri="{FF2B5EF4-FFF2-40B4-BE49-F238E27FC236}">
                <a16:creationId xmlns:a16="http://schemas.microsoft.com/office/drawing/2014/main" id="{CA3543C2-32F7-9E6B-DF8C-6786DEC53900}"/>
              </a:ext>
            </a:extLst>
          </p:cNvPr>
          <p:cNvPicPr>
            <a:picLocks noChangeAspect="1"/>
          </p:cNvPicPr>
          <p:nvPr/>
        </p:nvPicPr>
        <p:blipFill>
          <a:blip r:embed="rId5">
            <a:alphaModFix amt="30000"/>
          </a:blip>
          <a:srcRect l="16716" r="15735"/>
          <a:stretch>
            <a:fillRect/>
          </a:stretch>
        </p:blipFill>
        <p:spPr>
          <a:xfrm>
            <a:off x="13235355" y="38100"/>
            <a:ext cx="5010150" cy="10287000"/>
          </a:xfrm>
          <a:prstGeom prst="rect">
            <a:avLst/>
          </a:prstGeom>
        </p:spPr>
      </p:pic>
      <p:pic>
        <p:nvPicPr>
          <p:cNvPr id="5" name="Picture 5">
            <a:extLst>
              <a:ext uri="{FF2B5EF4-FFF2-40B4-BE49-F238E27FC236}">
                <a16:creationId xmlns:a16="http://schemas.microsoft.com/office/drawing/2014/main" id="{733011C9-16A0-E62D-3DE3-3A29EDC342CC}"/>
              </a:ext>
            </a:extLst>
          </p:cNvPr>
          <p:cNvPicPr>
            <a:picLocks noChangeAspect="1"/>
          </p:cNvPicPr>
          <p:nvPr/>
        </p:nvPicPr>
        <p:blipFill>
          <a:blip r:embed="rId6"/>
          <a:srcRect l="2128" r="1695"/>
          <a:stretch>
            <a:fillRect/>
          </a:stretch>
        </p:blipFill>
        <p:spPr>
          <a:xfrm flipH="1" flipV="1">
            <a:off x="12627244" y="-91941"/>
            <a:ext cx="3379986" cy="10389696"/>
          </a:xfrm>
          <a:prstGeom prst="rect">
            <a:avLst/>
          </a:prstGeom>
        </p:spPr>
      </p:pic>
    </p:spTree>
    <p:extLst>
      <p:ext uri="{BB962C8B-B14F-4D97-AF65-F5344CB8AC3E}">
        <p14:creationId xmlns:p14="http://schemas.microsoft.com/office/powerpoint/2010/main" val="1882808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240">
            <a:off x="1502" y="7083338"/>
            <a:ext cx="18284997" cy="3195046"/>
            <a:chOff x="0" y="0"/>
            <a:chExt cx="28516720" cy="4982896"/>
          </a:xfrm>
        </p:grpSpPr>
        <p:sp>
          <p:nvSpPr>
            <p:cNvPr id="3" name="Freeform 3"/>
            <p:cNvSpPr/>
            <p:nvPr/>
          </p:nvSpPr>
          <p:spPr>
            <a:xfrm>
              <a:off x="0" y="0"/>
              <a:ext cx="28516706" cy="4982972"/>
            </a:xfrm>
            <a:custGeom>
              <a:avLst/>
              <a:gdLst/>
              <a:ahLst/>
              <a:cxnLst/>
              <a:rect l="l" t="t" r="r" b="b"/>
              <a:pathLst>
                <a:path w="28516706" h="4982972">
                  <a:moveTo>
                    <a:pt x="28516706" y="0"/>
                  </a:moveTo>
                  <a:lnTo>
                    <a:pt x="4699" y="47625"/>
                  </a:lnTo>
                  <a:lnTo>
                    <a:pt x="0" y="4955921"/>
                  </a:lnTo>
                  <a:lnTo>
                    <a:pt x="28512008" y="4982972"/>
                  </a:lnTo>
                  <a:lnTo>
                    <a:pt x="28516706" y="0"/>
                  </a:lnTo>
                  <a:close/>
                </a:path>
              </a:pathLst>
            </a:custGeom>
            <a:blipFill>
              <a:blip r:embed="rId2"/>
              <a:stretch>
                <a:fillRect l="-83" t="-1421" r="-88" b="-912"/>
              </a:stretch>
            </a:blipFill>
          </p:spPr>
        </p:sp>
      </p:grpSp>
      <p:pic>
        <p:nvPicPr>
          <p:cNvPr id="4" name="Picture 4"/>
          <p:cNvPicPr>
            <a:picLocks noChangeAspect="1"/>
          </p:cNvPicPr>
          <p:nvPr/>
        </p:nvPicPr>
        <p:blipFill>
          <a:blip r:embed="rId3"/>
          <a:srcRect/>
          <a:stretch>
            <a:fillRect/>
          </a:stretch>
        </p:blipFill>
        <p:spPr>
          <a:xfrm>
            <a:off x="3000" y="6987703"/>
            <a:ext cx="18273507" cy="1758947"/>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22004" y="4068854"/>
            <a:ext cx="1619584" cy="1619584"/>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30532" y="4068854"/>
            <a:ext cx="1619584" cy="1619584"/>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76268" y="4068854"/>
            <a:ext cx="1619584" cy="1619584"/>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84797" y="4068854"/>
            <a:ext cx="1619584" cy="1619584"/>
          </a:xfrm>
          <a:prstGeom prst="rect">
            <a:avLst/>
          </a:prstGeom>
        </p:spPr>
      </p:pic>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r="50000"/>
          <a:stretch>
            <a:fillRect/>
          </a:stretch>
        </p:blipFill>
        <p:spPr>
          <a:xfrm rot="5400000">
            <a:off x="4390464" y="2654651"/>
            <a:ext cx="1482663" cy="2965325"/>
          </a:xfrm>
          <a:prstGeom prst="rect">
            <a:avLst/>
          </a:prstGeom>
        </p:spPr>
      </p:pic>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r="50000"/>
          <a:stretch>
            <a:fillRect/>
          </a:stretch>
        </p:blipFill>
        <p:spPr>
          <a:xfrm rot="5400000">
            <a:off x="9698993" y="2654651"/>
            <a:ext cx="1482663" cy="2965325"/>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r="50000"/>
          <a:stretch>
            <a:fillRect/>
          </a:stretch>
        </p:blipFill>
        <p:spPr>
          <a:xfrm rot="-5400000">
            <a:off x="7044729" y="4118688"/>
            <a:ext cx="1482663" cy="2965325"/>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0000"/>
          <a:stretch>
            <a:fillRect/>
          </a:stretch>
        </p:blipFill>
        <p:spPr>
          <a:xfrm rot="-5400000">
            <a:off x="12353257" y="4118688"/>
            <a:ext cx="1482663" cy="2965325"/>
          </a:xfrm>
          <a:prstGeom prst="rect">
            <a:avLst/>
          </a:prstGeom>
        </p:spPr>
      </p:pic>
      <p:grpSp>
        <p:nvGrpSpPr>
          <p:cNvPr id="13" name="Group 13"/>
          <p:cNvGrpSpPr/>
          <p:nvPr/>
        </p:nvGrpSpPr>
        <p:grpSpPr>
          <a:xfrm rot="-2700000">
            <a:off x="6170252" y="4580859"/>
            <a:ext cx="559215" cy="558321"/>
            <a:chOff x="0" y="0"/>
            <a:chExt cx="6350000" cy="6339840"/>
          </a:xfrm>
        </p:grpSpPr>
        <p:sp>
          <p:nvSpPr>
            <p:cNvPr id="14" name="Freeform 1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6EAE9"/>
            </a:solidFill>
          </p:spPr>
        </p:sp>
      </p:grpSp>
      <p:grpSp>
        <p:nvGrpSpPr>
          <p:cNvPr id="15" name="Group 15"/>
          <p:cNvGrpSpPr/>
          <p:nvPr/>
        </p:nvGrpSpPr>
        <p:grpSpPr>
          <a:xfrm rot="-2700000">
            <a:off x="11497407" y="4580859"/>
            <a:ext cx="559215" cy="558321"/>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grpSp>
        <p:nvGrpSpPr>
          <p:cNvPr id="17" name="Group 17"/>
          <p:cNvGrpSpPr/>
          <p:nvPr/>
        </p:nvGrpSpPr>
        <p:grpSpPr>
          <a:xfrm rot="8100000">
            <a:off x="8828928" y="4599485"/>
            <a:ext cx="559215" cy="558321"/>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EDAD8"/>
            </a:solidFill>
          </p:spPr>
        </p:sp>
      </p:grpSp>
      <p:grpSp>
        <p:nvGrpSpPr>
          <p:cNvPr id="19" name="Group 19"/>
          <p:cNvGrpSpPr/>
          <p:nvPr/>
        </p:nvGrpSpPr>
        <p:grpSpPr>
          <a:xfrm rot="8100000">
            <a:off x="14137456" y="4599485"/>
            <a:ext cx="559215" cy="558321"/>
            <a:chOff x="0" y="0"/>
            <a:chExt cx="6350000" cy="6339840"/>
          </a:xfrm>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92D5"/>
            </a:solidFill>
          </p:spPr>
        </p:sp>
      </p:grpSp>
      <p:pic>
        <p:nvPicPr>
          <p:cNvPr id="21" name="Picture 2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467222" y="4187305"/>
            <a:ext cx="1254732" cy="1254732"/>
          </a:xfrm>
          <a:prstGeom prst="rect">
            <a:avLst/>
          </a:prstGeom>
        </p:spPr>
      </p:pic>
      <p:pic>
        <p:nvPicPr>
          <p:cNvPr id="22" name="Picture 2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64210" y="4355588"/>
            <a:ext cx="926590" cy="918166"/>
          </a:xfrm>
          <a:prstGeom prst="rect">
            <a:avLst/>
          </a:prstGeom>
        </p:spPr>
      </p:pic>
      <p:pic>
        <p:nvPicPr>
          <p:cNvPr id="23" name="Picture 2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265142" y="4376341"/>
            <a:ext cx="967355" cy="967355"/>
          </a:xfrm>
          <a:prstGeom prst="rect">
            <a:avLst/>
          </a:prstGeom>
        </p:spPr>
      </p:pic>
      <p:pic>
        <p:nvPicPr>
          <p:cNvPr id="24" name="Picture 2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08710" y="4328405"/>
            <a:ext cx="1063228" cy="1063228"/>
          </a:xfrm>
          <a:prstGeom prst="rect">
            <a:avLst/>
          </a:prstGeom>
        </p:spPr>
      </p:pic>
      <p:sp>
        <p:nvSpPr>
          <p:cNvPr id="25" name="TextBox 25"/>
          <p:cNvSpPr txBox="1"/>
          <p:nvPr/>
        </p:nvSpPr>
        <p:spPr>
          <a:xfrm>
            <a:off x="4778742" y="554037"/>
            <a:ext cx="9266709"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Clinical Project Workflow</a:t>
            </a:r>
          </a:p>
        </p:txBody>
      </p:sp>
      <p:sp>
        <p:nvSpPr>
          <p:cNvPr id="26" name="TextBox 26"/>
          <p:cNvSpPr txBox="1"/>
          <p:nvPr/>
        </p:nvSpPr>
        <p:spPr>
          <a:xfrm>
            <a:off x="3475827" y="6238088"/>
            <a:ext cx="3311937" cy="1360170"/>
          </a:xfrm>
          <a:prstGeom prst="rect">
            <a:avLst/>
          </a:prstGeom>
        </p:spPr>
        <p:txBody>
          <a:bodyPr lIns="0" tIns="0" rIns="0" bIns="0" rtlCol="0" anchor="t">
            <a:spAutoFit/>
          </a:bodyPr>
          <a:lstStyle/>
          <a:p>
            <a:pPr algn="ctr">
              <a:lnSpc>
                <a:spcPts val="2700"/>
              </a:lnSpc>
            </a:pPr>
            <a:r>
              <a:rPr lang="en-US" sz="1800" spc="36">
                <a:solidFill>
                  <a:srgbClr val="13538A"/>
                </a:solidFill>
                <a:latin typeface="Open Sauce"/>
              </a:rPr>
              <a:t>Regulatory Strategy </a:t>
            </a:r>
          </a:p>
          <a:p>
            <a:pPr algn="ctr">
              <a:lnSpc>
                <a:spcPts val="2700"/>
              </a:lnSpc>
            </a:pPr>
            <a:r>
              <a:rPr lang="en-US" sz="1800" spc="36">
                <a:solidFill>
                  <a:srgbClr val="13538A"/>
                </a:solidFill>
                <a:latin typeface="Open Sauce"/>
              </a:rPr>
              <a:t>Scientific Advice </a:t>
            </a:r>
          </a:p>
          <a:p>
            <a:pPr algn="ctr">
              <a:lnSpc>
                <a:spcPts val="2700"/>
              </a:lnSpc>
            </a:pPr>
            <a:r>
              <a:rPr lang="en-US" sz="1800" spc="36">
                <a:solidFill>
                  <a:srgbClr val="13538A"/>
                </a:solidFill>
                <a:latin typeface="Open Sauce"/>
              </a:rPr>
              <a:t>Study Planning and Design </a:t>
            </a:r>
          </a:p>
          <a:p>
            <a:pPr algn="ctr">
              <a:lnSpc>
                <a:spcPts val="2700"/>
              </a:lnSpc>
            </a:pPr>
            <a:r>
              <a:rPr lang="en-US" sz="1800" spc="36">
                <a:solidFill>
                  <a:srgbClr val="13538A"/>
                </a:solidFill>
                <a:latin typeface="Open Sauce"/>
              </a:rPr>
              <a:t>Medical Writing</a:t>
            </a:r>
          </a:p>
        </p:txBody>
      </p:sp>
      <p:sp>
        <p:nvSpPr>
          <p:cNvPr id="27" name="TextBox 27"/>
          <p:cNvSpPr txBox="1"/>
          <p:nvPr/>
        </p:nvSpPr>
        <p:spPr>
          <a:xfrm>
            <a:off x="4269568" y="2363288"/>
            <a:ext cx="1672020" cy="772668"/>
          </a:xfrm>
          <a:prstGeom prst="rect">
            <a:avLst/>
          </a:prstGeom>
        </p:spPr>
        <p:txBody>
          <a:bodyPr lIns="0" tIns="0" rIns="0" bIns="0" rtlCol="0" anchor="t">
            <a:spAutoFit/>
          </a:bodyPr>
          <a:lstStyle/>
          <a:p>
            <a:pPr algn="ctr">
              <a:lnSpc>
                <a:spcPts val="3096"/>
              </a:lnSpc>
            </a:pPr>
            <a:r>
              <a:rPr lang="en-US" sz="2400" spc="93">
                <a:solidFill>
                  <a:srgbClr val="FA8848"/>
                </a:solidFill>
                <a:latin typeface="Open Sauce Bold"/>
              </a:rPr>
              <a:t>Study</a:t>
            </a:r>
          </a:p>
          <a:p>
            <a:pPr marL="0" lvl="0" indent="0" algn="ctr">
              <a:lnSpc>
                <a:spcPts val="3096"/>
              </a:lnSpc>
              <a:spcBef>
                <a:spcPct val="0"/>
              </a:spcBef>
            </a:pPr>
            <a:r>
              <a:rPr lang="en-US" sz="2400" spc="93">
                <a:solidFill>
                  <a:srgbClr val="FA8848"/>
                </a:solidFill>
                <a:latin typeface="Open Sauce Bold"/>
              </a:rPr>
              <a:t>planning</a:t>
            </a:r>
          </a:p>
        </p:txBody>
      </p:sp>
      <p:sp>
        <p:nvSpPr>
          <p:cNvPr id="28" name="TextBox 28"/>
          <p:cNvSpPr txBox="1"/>
          <p:nvPr/>
        </p:nvSpPr>
        <p:spPr>
          <a:xfrm>
            <a:off x="7026250" y="6647975"/>
            <a:ext cx="1519620" cy="38214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FA8848"/>
                </a:solidFill>
                <a:latin typeface="Open Sauce Bold"/>
              </a:rPr>
              <a:t>Start-up</a:t>
            </a:r>
          </a:p>
        </p:txBody>
      </p:sp>
      <p:sp>
        <p:nvSpPr>
          <p:cNvPr id="29" name="TextBox 29"/>
          <p:cNvSpPr txBox="1"/>
          <p:nvPr/>
        </p:nvSpPr>
        <p:spPr>
          <a:xfrm>
            <a:off x="6054751" y="2308904"/>
            <a:ext cx="3311937" cy="1702799"/>
          </a:xfrm>
          <a:prstGeom prst="rect">
            <a:avLst/>
          </a:prstGeom>
        </p:spPr>
        <p:txBody>
          <a:bodyPr lIns="0" tIns="0" rIns="0" bIns="0" rtlCol="0" anchor="t">
            <a:spAutoFit/>
          </a:bodyPr>
          <a:lstStyle/>
          <a:p>
            <a:pPr algn="ctr">
              <a:lnSpc>
                <a:spcPts val="2700"/>
              </a:lnSpc>
            </a:pPr>
            <a:r>
              <a:rPr lang="en-US" sz="1800" spc="36">
                <a:solidFill>
                  <a:srgbClr val="13538A"/>
                </a:solidFill>
                <a:latin typeface="Open Sauce"/>
              </a:rPr>
              <a:t>Feasibility and Site Selection </a:t>
            </a:r>
          </a:p>
          <a:p>
            <a:pPr algn="ctr">
              <a:lnSpc>
                <a:spcPts val="2700"/>
              </a:lnSpc>
            </a:pPr>
            <a:r>
              <a:rPr lang="en-US" sz="1800" spc="36">
                <a:solidFill>
                  <a:srgbClr val="13538A"/>
                </a:solidFill>
                <a:latin typeface="Open Sauce"/>
              </a:rPr>
              <a:t>Database Design</a:t>
            </a:r>
          </a:p>
          <a:p>
            <a:pPr algn="ctr">
              <a:lnSpc>
                <a:spcPts val="2700"/>
              </a:lnSpc>
            </a:pPr>
            <a:r>
              <a:rPr lang="en-US" sz="1800" spc="36">
                <a:solidFill>
                  <a:srgbClr val="13538A"/>
                </a:solidFill>
                <a:latin typeface="Open Sauce"/>
              </a:rPr>
              <a:t>Regulatory and Ethics </a:t>
            </a:r>
          </a:p>
          <a:p>
            <a:pPr algn="ctr">
              <a:lnSpc>
                <a:spcPts val="2700"/>
              </a:lnSpc>
            </a:pPr>
            <a:r>
              <a:rPr lang="en-US" sz="1800" spc="36">
                <a:solidFill>
                  <a:srgbClr val="13538A"/>
                </a:solidFill>
                <a:latin typeface="Open Sauce"/>
              </a:rPr>
              <a:t>Committee Submissions</a:t>
            </a:r>
          </a:p>
        </p:txBody>
      </p:sp>
      <p:sp>
        <p:nvSpPr>
          <p:cNvPr id="30" name="TextBox 30"/>
          <p:cNvSpPr txBox="1"/>
          <p:nvPr/>
        </p:nvSpPr>
        <p:spPr>
          <a:xfrm>
            <a:off x="9471105" y="2403312"/>
            <a:ext cx="1779011" cy="38214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FA8848"/>
                </a:solidFill>
                <a:latin typeface="Open Sauce Bold"/>
              </a:rPr>
              <a:t>Execution</a:t>
            </a:r>
          </a:p>
        </p:txBody>
      </p:sp>
      <p:sp>
        <p:nvSpPr>
          <p:cNvPr id="31" name="TextBox 31"/>
          <p:cNvSpPr txBox="1"/>
          <p:nvPr/>
        </p:nvSpPr>
        <p:spPr>
          <a:xfrm>
            <a:off x="8737182" y="6182542"/>
            <a:ext cx="3311937" cy="2045645"/>
          </a:xfrm>
          <a:prstGeom prst="rect">
            <a:avLst/>
          </a:prstGeom>
        </p:spPr>
        <p:txBody>
          <a:bodyPr lIns="0" tIns="0" rIns="0" bIns="0" rtlCol="0" anchor="t">
            <a:spAutoFit/>
          </a:bodyPr>
          <a:lstStyle/>
          <a:p>
            <a:pPr algn="ctr">
              <a:lnSpc>
                <a:spcPts val="2700"/>
              </a:lnSpc>
            </a:pPr>
            <a:r>
              <a:rPr lang="en-US" sz="1800" spc="36">
                <a:solidFill>
                  <a:srgbClr val="13538A"/>
                </a:solidFill>
                <a:latin typeface="Open Sauce"/>
              </a:rPr>
              <a:t>Project and Site Management</a:t>
            </a:r>
          </a:p>
          <a:p>
            <a:pPr algn="ctr">
              <a:lnSpc>
                <a:spcPts val="2700"/>
              </a:lnSpc>
            </a:pPr>
            <a:r>
              <a:rPr lang="en-US" sz="1800" spc="36">
                <a:solidFill>
                  <a:srgbClr val="13538A"/>
                </a:solidFill>
                <a:latin typeface="Open Sauce"/>
              </a:rPr>
              <a:t>Clinical Monitoring</a:t>
            </a:r>
          </a:p>
          <a:p>
            <a:pPr algn="ctr">
              <a:lnSpc>
                <a:spcPts val="2700"/>
              </a:lnSpc>
            </a:pPr>
            <a:r>
              <a:rPr lang="en-US" sz="1800" spc="36">
                <a:solidFill>
                  <a:srgbClr val="13538A"/>
                </a:solidFill>
                <a:latin typeface="Open Sauce"/>
              </a:rPr>
              <a:t>Clinical Safety</a:t>
            </a:r>
          </a:p>
          <a:p>
            <a:pPr algn="ctr">
              <a:lnSpc>
                <a:spcPts val="2700"/>
              </a:lnSpc>
            </a:pPr>
            <a:r>
              <a:rPr lang="en-US" sz="1800" spc="36">
                <a:solidFill>
                  <a:srgbClr val="13538A"/>
                </a:solidFill>
                <a:latin typeface="Open Sauce"/>
              </a:rPr>
              <a:t>Medical Monitoring</a:t>
            </a:r>
          </a:p>
          <a:p>
            <a:pPr algn="ctr">
              <a:lnSpc>
                <a:spcPts val="2700"/>
              </a:lnSpc>
            </a:pPr>
            <a:r>
              <a:rPr lang="en-US" sz="1800" spc="36">
                <a:solidFill>
                  <a:srgbClr val="13538A"/>
                </a:solidFill>
                <a:latin typeface="Open Sauce"/>
              </a:rPr>
              <a:t>Data Management </a:t>
            </a:r>
          </a:p>
        </p:txBody>
      </p:sp>
      <p:sp>
        <p:nvSpPr>
          <p:cNvPr id="32" name="TextBox 32"/>
          <p:cNvSpPr txBox="1"/>
          <p:nvPr/>
        </p:nvSpPr>
        <p:spPr>
          <a:xfrm>
            <a:off x="12334779" y="6564605"/>
            <a:ext cx="1519620" cy="38214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FA8848"/>
                </a:solidFill>
                <a:latin typeface="Open Sauce Bold"/>
              </a:rPr>
              <a:t>Delivery</a:t>
            </a:r>
          </a:p>
        </p:txBody>
      </p:sp>
      <p:sp>
        <p:nvSpPr>
          <p:cNvPr id="33" name="TextBox 33"/>
          <p:cNvSpPr txBox="1"/>
          <p:nvPr/>
        </p:nvSpPr>
        <p:spPr>
          <a:xfrm>
            <a:off x="11500236" y="2499134"/>
            <a:ext cx="3311937" cy="674262"/>
          </a:xfrm>
          <a:prstGeom prst="rect">
            <a:avLst/>
          </a:prstGeom>
        </p:spPr>
        <p:txBody>
          <a:bodyPr lIns="0" tIns="0" rIns="0" bIns="0" rtlCol="0" anchor="t">
            <a:spAutoFit/>
          </a:bodyPr>
          <a:lstStyle/>
          <a:p>
            <a:pPr algn="ctr">
              <a:lnSpc>
                <a:spcPts val="2700"/>
              </a:lnSpc>
            </a:pPr>
            <a:r>
              <a:rPr lang="en-US" sz="1800" spc="36">
                <a:solidFill>
                  <a:srgbClr val="13538A"/>
                </a:solidFill>
                <a:latin typeface="Open Sauce"/>
              </a:rPr>
              <a:t>Statistical Analysis</a:t>
            </a:r>
          </a:p>
          <a:p>
            <a:pPr algn="ctr">
              <a:lnSpc>
                <a:spcPts val="2700"/>
              </a:lnSpc>
            </a:pPr>
            <a:r>
              <a:rPr lang="en-US" sz="1800" spc="36">
                <a:solidFill>
                  <a:srgbClr val="13538A"/>
                </a:solidFill>
                <a:latin typeface="Open Sauce"/>
              </a:rPr>
              <a:t>Clinical Study Reports</a:t>
            </a:r>
          </a:p>
        </p:txBody>
      </p:sp>
      <p:pic>
        <p:nvPicPr>
          <p:cNvPr id="34" name="Picture 34"/>
          <p:cNvPicPr>
            <a:picLocks noChangeAspect="1"/>
          </p:cNvPicPr>
          <p:nvPr/>
        </p:nvPicPr>
        <p:blipFill>
          <a:blip r:embed="rId16">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240">
            <a:off x="1502" y="7083338"/>
            <a:ext cx="18284997" cy="3195046"/>
            <a:chOff x="0" y="0"/>
            <a:chExt cx="28516720" cy="4982896"/>
          </a:xfrm>
        </p:grpSpPr>
        <p:sp>
          <p:nvSpPr>
            <p:cNvPr id="3" name="Freeform 3"/>
            <p:cNvSpPr/>
            <p:nvPr/>
          </p:nvSpPr>
          <p:spPr>
            <a:xfrm>
              <a:off x="0" y="0"/>
              <a:ext cx="28516706" cy="4982972"/>
            </a:xfrm>
            <a:custGeom>
              <a:avLst/>
              <a:gdLst/>
              <a:ahLst/>
              <a:cxnLst/>
              <a:rect l="l" t="t" r="r" b="b"/>
              <a:pathLst>
                <a:path w="28516706" h="4982972">
                  <a:moveTo>
                    <a:pt x="28516706" y="0"/>
                  </a:moveTo>
                  <a:lnTo>
                    <a:pt x="4699" y="47625"/>
                  </a:lnTo>
                  <a:lnTo>
                    <a:pt x="0" y="4955921"/>
                  </a:lnTo>
                  <a:lnTo>
                    <a:pt x="28512008" y="4982972"/>
                  </a:lnTo>
                  <a:lnTo>
                    <a:pt x="28516706" y="0"/>
                  </a:lnTo>
                  <a:close/>
                </a:path>
              </a:pathLst>
            </a:custGeom>
            <a:blipFill>
              <a:blip r:embed="rId2"/>
              <a:stretch>
                <a:fillRect l="-83" t="-1421" r="-88" b="-912"/>
              </a:stretch>
            </a:blipFill>
          </p:spPr>
        </p:sp>
      </p:grpSp>
      <p:pic>
        <p:nvPicPr>
          <p:cNvPr id="4" name="Picture 4"/>
          <p:cNvPicPr>
            <a:picLocks noChangeAspect="1"/>
          </p:cNvPicPr>
          <p:nvPr/>
        </p:nvPicPr>
        <p:blipFill>
          <a:blip r:embed="rId3"/>
          <a:srcRect/>
          <a:stretch>
            <a:fillRect/>
          </a:stretch>
        </p:blipFill>
        <p:spPr>
          <a:xfrm>
            <a:off x="3000" y="6987703"/>
            <a:ext cx="18273507" cy="1758947"/>
          </a:xfrm>
          <a:prstGeom prst="rect">
            <a:avLst/>
          </a:prstGeom>
        </p:spPr>
      </p:pic>
      <p:grpSp>
        <p:nvGrpSpPr>
          <p:cNvPr id="5" name="Group 5"/>
          <p:cNvGrpSpPr/>
          <p:nvPr/>
        </p:nvGrpSpPr>
        <p:grpSpPr>
          <a:xfrm>
            <a:off x="1969056" y="3297698"/>
            <a:ext cx="2450872" cy="245087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D7E7"/>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5995438" y="3297698"/>
            <a:ext cx="2450872" cy="245087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6EAE9"/>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4040431" y="3297698"/>
            <a:ext cx="2450872" cy="245087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6EAE9"/>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35432" y="4068286"/>
            <a:ext cx="1060869" cy="909695"/>
          </a:xfrm>
          <a:prstGeom prst="rect">
            <a:avLst/>
          </a:prstGeom>
        </p:spPr>
      </p:pic>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3156" y="3976622"/>
            <a:ext cx="1102672" cy="1093023"/>
          </a:xfrm>
          <a:prstGeom prst="rect">
            <a:avLst/>
          </a:prstGeom>
        </p:spPr>
      </p:pic>
      <p:sp>
        <p:nvSpPr>
          <p:cNvPr id="16" name="TextBox 16"/>
          <p:cNvSpPr txBox="1"/>
          <p:nvPr/>
        </p:nvSpPr>
        <p:spPr>
          <a:xfrm>
            <a:off x="4927087" y="1348248"/>
            <a:ext cx="8433826"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Quality You Can Rely Upon</a:t>
            </a:r>
          </a:p>
        </p:txBody>
      </p:sp>
      <p:sp>
        <p:nvSpPr>
          <p:cNvPr id="17" name="TextBox 17"/>
          <p:cNvSpPr txBox="1"/>
          <p:nvPr/>
        </p:nvSpPr>
        <p:spPr>
          <a:xfrm>
            <a:off x="1796697" y="6012979"/>
            <a:ext cx="2795588" cy="974725"/>
          </a:xfrm>
          <a:prstGeom prst="rect">
            <a:avLst/>
          </a:prstGeom>
        </p:spPr>
        <p:txBody>
          <a:bodyPr lIns="0" tIns="0" rIns="0" bIns="0" rtlCol="0" anchor="t">
            <a:spAutoFit/>
          </a:bodyPr>
          <a:lstStyle/>
          <a:p>
            <a:pPr algn="ctr">
              <a:lnSpc>
                <a:spcPts val="2600"/>
              </a:lnSpc>
            </a:pPr>
            <a:r>
              <a:rPr lang="en-US" sz="2000">
                <a:solidFill>
                  <a:srgbClr val="FA8848"/>
                </a:solidFill>
                <a:latin typeface="Open Sauce"/>
              </a:rPr>
              <a:t>Well-established </a:t>
            </a:r>
          </a:p>
          <a:p>
            <a:pPr algn="ctr">
              <a:lnSpc>
                <a:spcPts val="2600"/>
              </a:lnSpc>
            </a:pPr>
            <a:r>
              <a:rPr lang="en-US" sz="2000">
                <a:solidFill>
                  <a:srgbClr val="FA8848"/>
                </a:solidFill>
                <a:latin typeface="Open Sauce"/>
              </a:rPr>
              <a:t>Quality Management </a:t>
            </a:r>
          </a:p>
          <a:p>
            <a:pPr algn="ctr">
              <a:lnSpc>
                <a:spcPts val="2600"/>
              </a:lnSpc>
            </a:pPr>
            <a:r>
              <a:rPr lang="en-US" sz="2000">
                <a:solidFill>
                  <a:srgbClr val="FA8848"/>
                </a:solidFill>
                <a:latin typeface="Open Sauce"/>
              </a:rPr>
              <a:t>system </a:t>
            </a:r>
          </a:p>
        </p:txBody>
      </p:sp>
      <p:sp>
        <p:nvSpPr>
          <p:cNvPr id="18" name="TextBox 18"/>
          <p:cNvSpPr txBox="1"/>
          <p:nvPr/>
        </p:nvSpPr>
        <p:spPr>
          <a:xfrm>
            <a:off x="6435797" y="6012979"/>
            <a:ext cx="1570152" cy="974725"/>
          </a:xfrm>
          <a:prstGeom prst="rect">
            <a:avLst/>
          </a:prstGeom>
        </p:spPr>
        <p:txBody>
          <a:bodyPr lIns="0" tIns="0" rIns="0" bIns="0" rtlCol="0" anchor="t">
            <a:spAutoFit/>
          </a:bodyPr>
          <a:lstStyle/>
          <a:p>
            <a:pPr algn="ctr">
              <a:lnSpc>
                <a:spcPts val="2600"/>
              </a:lnSpc>
            </a:pPr>
            <a:r>
              <a:rPr lang="en-US" sz="2000">
                <a:solidFill>
                  <a:srgbClr val="FA8848"/>
                </a:solidFill>
                <a:latin typeface="Open Sauce"/>
              </a:rPr>
              <a:t>In-House</a:t>
            </a:r>
          </a:p>
          <a:p>
            <a:pPr algn="ctr">
              <a:lnSpc>
                <a:spcPts val="2600"/>
              </a:lnSpc>
            </a:pPr>
            <a:r>
              <a:rPr lang="en-US" sz="2000">
                <a:solidFill>
                  <a:srgbClr val="FA8848"/>
                </a:solidFill>
                <a:latin typeface="Open Sauce"/>
              </a:rPr>
              <a:t>Designed</a:t>
            </a:r>
          </a:p>
          <a:p>
            <a:pPr algn="ctr">
              <a:lnSpc>
                <a:spcPts val="2600"/>
              </a:lnSpc>
            </a:pPr>
            <a:r>
              <a:rPr lang="en-US" sz="2000">
                <a:solidFill>
                  <a:srgbClr val="FA8848"/>
                </a:solidFill>
                <a:latin typeface="Open Sauce"/>
              </a:rPr>
              <a:t>SOPs</a:t>
            </a:r>
          </a:p>
        </p:txBody>
      </p:sp>
      <p:grpSp>
        <p:nvGrpSpPr>
          <p:cNvPr id="19" name="Group 19"/>
          <p:cNvGrpSpPr/>
          <p:nvPr/>
        </p:nvGrpSpPr>
        <p:grpSpPr>
          <a:xfrm>
            <a:off x="10017934" y="3297698"/>
            <a:ext cx="2450872" cy="245087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D7E7"/>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22" name="TextBox 22"/>
          <p:cNvSpPr txBox="1"/>
          <p:nvPr/>
        </p:nvSpPr>
        <p:spPr>
          <a:xfrm>
            <a:off x="10458294" y="6012979"/>
            <a:ext cx="1570152" cy="974725"/>
          </a:xfrm>
          <a:prstGeom prst="rect">
            <a:avLst/>
          </a:prstGeom>
        </p:spPr>
        <p:txBody>
          <a:bodyPr lIns="0" tIns="0" rIns="0" bIns="0" rtlCol="0" anchor="t">
            <a:spAutoFit/>
          </a:bodyPr>
          <a:lstStyle/>
          <a:p>
            <a:pPr algn="ctr">
              <a:lnSpc>
                <a:spcPts val="2600"/>
              </a:lnSpc>
            </a:pPr>
            <a:r>
              <a:rPr lang="en-US" sz="2000">
                <a:solidFill>
                  <a:srgbClr val="FA8848"/>
                </a:solidFill>
                <a:latin typeface="Open Sauce"/>
              </a:rPr>
              <a:t>System</a:t>
            </a:r>
          </a:p>
          <a:p>
            <a:pPr algn="ctr">
              <a:lnSpc>
                <a:spcPts val="2600"/>
              </a:lnSpc>
            </a:pPr>
            <a:r>
              <a:rPr lang="en-US" sz="2000">
                <a:solidFill>
                  <a:srgbClr val="FA8848"/>
                </a:solidFill>
                <a:latin typeface="Open Sauce"/>
              </a:rPr>
              <a:t>Audit by</a:t>
            </a:r>
          </a:p>
          <a:p>
            <a:pPr algn="ctr">
              <a:lnSpc>
                <a:spcPts val="2600"/>
              </a:lnSpc>
            </a:pPr>
            <a:r>
              <a:rPr lang="en-US" sz="2000">
                <a:solidFill>
                  <a:srgbClr val="FA8848"/>
                </a:solidFill>
                <a:latin typeface="Open Sauce"/>
              </a:rPr>
              <a:t>Sponsors</a:t>
            </a:r>
          </a:p>
        </p:txBody>
      </p:sp>
      <p:sp>
        <p:nvSpPr>
          <p:cNvPr id="23" name="TextBox 23"/>
          <p:cNvSpPr txBox="1"/>
          <p:nvPr/>
        </p:nvSpPr>
        <p:spPr>
          <a:xfrm>
            <a:off x="14480791" y="5930219"/>
            <a:ext cx="1570152" cy="974725"/>
          </a:xfrm>
          <a:prstGeom prst="rect">
            <a:avLst/>
          </a:prstGeom>
        </p:spPr>
        <p:txBody>
          <a:bodyPr lIns="0" tIns="0" rIns="0" bIns="0" rtlCol="0" anchor="t">
            <a:spAutoFit/>
          </a:bodyPr>
          <a:lstStyle/>
          <a:p>
            <a:pPr algn="ctr">
              <a:lnSpc>
                <a:spcPts val="2600"/>
              </a:lnSpc>
            </a:pPr>
            <a:r>
              <a:rPr lang="en-US" sz="2000">
                <a:solidFill>
                  <a:srgbClr val="FA8848"/>
                </a:solidFill>
                <a:latin typeface="Open Sauce"/>
              </a:rPr>
              <a:t>FDA / EMA</a:t>
            </a:r>
          </a:p>
          <a:p>
            <a:pPr algn="ctr">
              <a:lnSpc>
                <a:spcPts val="2600"/>
              </a:lnSpc>
            </a:pPr>
            <a:r>
              <a:rPr lang="en-US" sz="2000">
                <a:solidFill>
                  <a:srgbClr val="FA8848"/>
                </a:solidFill>
                <a:latin typeface="Open Sauce"/>
              </a:rPr>
              <a:t>Acceptable</a:t>
            </a:r>
          </a:p>
          <a:p>
            <a:pPr algn="ctr">
              <a:lnSpc>
                <a:spcPts val="2600"/>
              </a:lnSpc>
            </a:pPr>
            <a:r>
              <a:rPr lang="en-US" sz="2000">
                <a:solidFill>
                  <a:srgbClr val="FA8848"/>
                </a:solidFill>
                <a:latin typeface="Open Sauce"/>
              </a:rPr>
              <a:t>Data</a:t>
            </a:r>
          </a:p>
        </p:txBody>
      </p:sp>
      <p:pic>
        <p:nvPicPr>
          <p:cNvPr id="24" name="Picture 2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93507" y="3888768"/>
            <a:ext cx="1254732" cy="1254732"/>
          </a:xfrm>
          <a:prstGeom prst="rect">
            <a:avLst/>
          </a:prstGeom>
        </p:spPr>
      </p:pic>
      <p:pic>
        <p:nvPicPr>
          <p:cNvPr id="25" name="Picture 2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780075" y="4135930"/>
            <a:ext cx="926590" cy="918166"/>
          </a:xfrm>
          <a:prstGeom prst="rect">
            <a:avLst/>
          </a:prstGeom>
        </p:spPr>
      </p:pic>
      <p:pic>
        <p:nvPicPr>
          <p:cNvPr id="26" name="Picture 26"/>
          <p:cNvPicPr>
            <a:picLocks noChangeAspect="1"/>
          </p:cNvPicPr>
          <p:nvPr/>
        </p:nvPicPr>
        <p:blipFill>
          <a:blip r:embed="rId8">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blip>
          <a:srcRect l="4097" r="17433"/>
          <a:stretch>
            <a:fillRect/>
          </a:stretch>
        </p:blipFill>
        <p:spPr>
          <a:xfrm>
            <a:off x="9804264" y="5477"/>
            <a:ext cx="8483736" cy="10292477"/>
          </a:xfrm>
          <a:prstGeom prst="rect">
            <a:avLst/>
          </a:prstGeom>
        </p:spPr>
      </p:pic>
      <p:pic>
        <p:nvPicPr>
          <p:cNvPr id="3" name="Picture 3"/>
          <p:cNvPicPr>
            <a:picLocks noChangeAspect="1"/>
          </p:cNvPicPr>
          <p:nvPr/>
        </p:nvPicPr>
        <p:blipFill>
          <a:blip r:embed="rId3"/>
          <a:srcRect/>
          <a:stretch>
            <a:fillRect/>
          </a:stretch>
        </p:blipFill>
        <p:spPr>
          <a:xfrm>
            <a:off x="9794739" y="5477"/>
            <a:ext cx="3561555" cy="10287000"/>
          </a:xfrm>
          <a:prstGeom prst="rect">
            <a:avLst/>
          </a:prstGeom>
        </p:spPr>
      </p:pic>
      <p:sp>
        <p:nvSpPr>
          <p:cNvPr id="4" name="TextBox 4"/>
          <p:cNvSpPr txBox="1"/>
          <p:nvPr/>
        </p:nvSpPr>
        <p:spPr>
          <a:xfrm>
            <a:off x="699002" y="1560149"/>
            <a:ext cx="8444998" cy="1739900"/>
          </a:xfrm>
          <a:prstGeom prst="rect">
            <a:avLst/>
          </a:prstGeom>
        </p:spPr>
        <p:txBody>
          <a:bodyPr lIns="0" tIns="0" rIns="0" bIns="0" rtlCol="0" anchor="t">
            <a:spAutoFit/>
          </a:bodyPr>
          <a:lstStyle/>
          <a:p>
            <a:pPr>
              <a:lnSpc>
                <a:spcPts val="6999"/>
              </a:lnSpc>
            </a:pPr>
            <a:r>
              <a:rPr lang="en-US" sz="4999">
                <a:solidFill>
                  <a:srgbClr val="343D6C"/>
                </a:solidFill>
                <a:latin typeface="Open Sauce"/>
              </a:rPr>
              <a:t>Transforming Clinical Trials with Ethics and Expertise</a:t>
            </a:r>
          </a:p>
        </p:txBody>
      </p:sp>
      <p:sp>
        <p:nvSpPr>
          <p:cNvPr id="5" name="TextBox 5"/>
          <p:cNvSpPr txBox="1"/>
          <p:nvPr/>
        </p:nvSpPr>
        <p:spPr>
          <a:xfrm>
            <a:off x="1236413" y="4104050"/>
            <a:ext cx="8115300" cy="4527550"/>
          </a:xfrm>
          <a:prstGeom prst="rect">
            <a:avLst/>
          </a:prstGeom>
        </p:spPr>
        <p:txBody>
          <a:bodyPr lIns="0" tIns="0" rIns="0" bIns="0" rtlCol="0" anchor="t">
            <a:spAutoFit/>
          </a:bodyPr>
          <a:lstStyle/>
          <a:p>
            <a:pPr algn="just">
              <a:lnSpc>
                <a:spcPts val="2599"/>
              </a:lnSpc>
            </a:pPr>
            <a:r>
              <a:rPr lang="en-US" sz="1999">
                <a:solidFill>
                  <a:srgbClr val="231F20"/>
                </a:solidFill>
                <a:latin typeface="Open Sauce"/>
              </a:rPr>
              <a:t>At Methics, we believe that medical advancements and ethical principles go hand in hand. Our mission is to push the boundaries of what’s possible in healthcare by conducting clinical trials that are safe, effective, and respectful of human rights.</a:t>
            </a:r>
          </a:p>
          <a:p>
            <a:pPr algn="just">
              <a:lnSpc>
                <a:spcPts val="2599"/>
              </a:lnSpc>
            </a:pPr>
            <a:endParaRPr lang="en-US" sz="1999">
              <a:solidFill>
                <a:srgbClr val="231F20"/>
              </a:solidFill>
              <a:latin typeface="Open Sauce"/>
            </a:endParaRPr>
          </a:p>
          <a:p>
            <a:pPr algn="just">
              <a:lnSpc>
                <a:spcPts val="2599"/>
              </a:lnSpc>
            </a:pPr>
            <a:r>
              <a:rPr lang="en-US" sz="1999">
                <a:solidFill>
                  <a:srgbClr val="231F20"/>
                </a:solidFill>
                <a:latin typeface="Open Sauce"/>
              </a:rPr>
              <a:t>We leverage the latest technology and innovative methods to design and execute clinical trials that deliver meaningful results.</a:t>
            </a:r>
          </a:p>
          <a:p>
            <a:pPr algn="just">
              <a:lnSpc>
                <a:spcPts val="2599"/>
              </a:lnSpc>
            </a:pPr>
            <a:endParaRPr lang="en-US" sz="1999">
              <a:solidFill>
                <a:srgbClr val="231F20"/>
              </a:solidFill>
              <a:latin typeface="Open Sauce"/>
            </a:endParaRPr>
          </a:p>
          <a:p>
            <a:pPr algn="just">
              <a:lnSpc>
                <a:spcPts val="2599"/>
              </a:lnSpc>
            </a:pPr>
            <a:r>
              <a:rPr lang="en-US" sz="1999">
                <a:solidFill>
                  <a:srgbClr val="231F20"/>
                </a:solidFill>
                <a:latin typeface="Open Sauce"/>
              </a:rPr>
              <a:t>We are a boutique clinical research organization that is dedicated to providing a full range of clinical trial services. Our team of experienced professionals and global partners work together to deliver innovative and ethical solutions for every step of the clinical trial process.</a:t>
            </a:r>
          </a:p>
          <a:p>
            <a:pPr algn="just">
              <a:lnSpc>
                <a:spcPts val="2599"/>
              </a:lnSpc>
            </a:pPr>
            <a:endParaRPr lang="en-US" sz="1999">
              <a:solidFill>
                <a:srgbClr val="231F20"/>
              </a:solidFill>
              <a:latin typeface="Open Sauce"/>
            </a:endParaRPr>
          </a:p>
        </p:txBody>
      </p:sp>
      <p:pic>
        <p:nvPicPr>
          <p:cNvPr id="6" name="Picture 6"/>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240">
            <a:off x="1502" y="7083338"/>
            <a:ext cx="18284997" cy="3195046"/>
            <a:chOff x="0" y="0"/>
            <a:chExt cx="28516720" cy="4982896"/>
          </a:xfrm>
        </p:grpSpPr>
        <p:sp>
          <p:nvSpPr>
            <p:cNvPr id="3" name="Freeform 3"/>
            <p:cNvSpPr/>
            <p:nvPr/>
          </p:nvSpPr>
          <p:spPr>
            <a:xfrm>
              <a:off x="0" y="0"/>
              <a:ext cx="28516706" cy="4982972"/>
            </a:xfrm>
            <a:custGeom>
              <a:avLst/>
              <a:gdLst/>
              <a:ahLst/>
              <a:cxnLst/>
              <a:rect l="l" t="t" r="r" b="b"/>
              <a:pathLst>
                <a:path w="28516706" h="4982972">
                  <a:moveTo>
                    <a:pt x="28516706" y="0"/>
                  </a:moveTo>
                  <a:lnTo>
                    <a:pt x="4699" y="47625"/>
                  </a:lnTo>
                  <a:lnTo>
                    <a:pt x="0" y="4955921"/>
                  </a:lnTo>
                  <a:lnTo>
                    <a:pt x="28512008" y="4982972"/>
                  </a:lnTo>
                  <a:lnTo>
                    <a:pt x="28516706" y="0"/>
                  </a:lnTo>
                  <a:close/>
                </a:path>
              </a:pathLst>
            </a:custGeom>
            <a:blipFill>
              <a:blip r:embed="rId2"/>
              <a:stretch>
                <a:fillRect l="-83" t="-1421" r="-88" b="-912"/>
              </a:stretch>
            </a:blipFill>
          </p:spPr>
        </p:sp>
      </p:grpSp>
      <p:pic>
        <p:nvPicPr>
          <p:cNvPr id="4" name="Picture 4"/>
          <p:cNvPicPr>
            <a:picLocks noChangeAspect="1"/>
          </p:cNvPicPr>
          <p:nvPr/>
        </p:nvPicPr>
        <p:blipFill>
          <a:blip r:embed="rId3"/>
          <a:srcRect/>
          <a:stretch>
            <a:fillRect/>
          </a:stretch>
        </p:blipFill>
        <p:spPr>
          <a:xfrm>
            <a:off x="3000" y="6987703"/>
            <a:ext cx="18273507" cy="1758947"/>
          </a:xfrm>
          <a:prstGeom prst="rect">
            <a:avLst/>
          </a:prstGeom>
        </p:spPr>
      </p:pic>
      <p:sp>
        <p:nvSpPr>
          <p:cNvPr id="5" name="TextBox 5"/>
          <p:cNvSpPr txBox="1"/>
          <p:nvPr/>
        </p:nvSpPr>
        <p:spPr>
          <a:xfrm>
            <a:off x="5329570" y="348687"/>
            <a:ext cx="7628859"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Why Choose Methics?</a:t>
            </a:r>
          </a:p>
        </p:txBody>
      </p:sp>
      <p:sp>
        <p:nvSpPr>
          <p:cNvPr id="6" name="TextBox 6"/>
          <p:cNvSpPr txBox="1"/>
          <p:nvPr/>
        </p:nvSpPr>
        <p:spPr>
          <a:xfrm>
            <a:off x="2517558" y="6676874"/>
            <a:ext cx="3771081" cy="2712124"/>
          </a:xfrm>
          <a:prstGeom prst="rect">
            <a:avLst/>
          </a:prstGeom>
        </p:spPr>
        <p:txBody>
          <a:bodyPr lIns="0" tIns="0" rIns="0" bIns="0" rtlCol="0" anchor="t">
            <a:spAutoFit/>
          </a:bodyPr>
          <a:lstStyle/>
          <a:p>
            <a:pPr algn="ctr">
              <a:lnSpc>
                <a:spcPts val="3074"/>
              </a:lnSpc>
            </a:pPr>
            <a:r>
              <a:rPr lang="en-US" sz="2049" spc="40">
                <a:solidFill>
                  <a:srgbClr val="13538A"/>
                </a:solidFill>
                <a:latin typeface="Open Sauce"/>
              </a:rPr>
              <a:t>We are guided by a strong commitment to medical ethics and human rights, and we work tirelessly to ensure that all of our clinical trials are conducted with the utmost integrity</a:t>
            </a:r>
          </a:p>
        </p:txBody>
      </p:sp>
      <p:sp>
        <p:nvSpPr>
          <p:cNvPr id="7" name="TextBox 7"/>
          <p:cNvSpPr txBox="1"/>
          <p:nvPr/>
        </p:nvSpPr>
        <p:spPr>
          <a:xfrm>
            <a:off x="3421337" y="2281307"/>
            <a:ext cx="1903818" cy="877145"/>
          </a:xfrm>
          <a:prstGeom prst="rect">
            <a:avLst/>
          </a:prstGeom>
        </p:spPr>
        <p:txBody>
          <a:bodyPr lIns="0" tIns="0" rIns="0" bIns="0" rtlCol="0" anchor="t">
            <a:spAutoFit/>
          </a:bodyPr>
          <a:lstStyle/>
          <a:p>
            <a:pPr marL="0" lvl="0" indent="0" algn="ctr">
              <a:lnSpc>
                <a:spcPts val="3525"/>
              </a:lnSpc>
              <a:spcBef>
                <a:spcPct val="0"/>
              </a:spcBef>
            </a:pPr>
            <a:r>
              <a:rPr lang="en-US" sz="2732" spc="106">
                <a:solidFill>
                  <a:srgbClr val="FA8848"/>
                </a:solidFill>
                <a:latin typeface="Open Sauce Bold"/>
              </a:rPr>
              <a:t>Ethical Approch</a:t>
            </a:r>
          </a:p>
        </p:txBody>
      </p:sp>
      <p:sp>
        <p:nvSpPr>
          <p:cNvPr id="8" name="TextBox 8"/>
          <p:cNvSpPr txBox="1"/>
          <p:nvPr/>
        </p:nvSpPr>
        <p:spPr>
          <a:xfrm>
            <a:off x="6352852" y="7202077"/>
            <a:ext cx="2406505" cy="1321809"/>
          </a:xfrm>
          <a:prstGeom prst="rect">
            <a:avLst/>
          </a:prstGeom>
        </p:spPr>
        <p:txBody>
          <a:bodyPr lIns="0" tIns="0" rIns="0" bIns="0" rtlCol="0" anchor="t">
            <a:spAutoFit/>
          </a:bodyPr>
          <a:lstStyle/>
          <a:p>
            <a:pPr algn="ctr">
              <a:lnSpc>
                <a:spcPts val="3525"/>
              </a:lnSpc>
            </a:pPr>
            <a:r>
              <a:rPr lang="en-US" sz="2732" spc="106">
                <a:solidFill>
                  <a:srgbClr val="FA8848"/>
                </a:solidFill>
                <a:latin typeface="Open Sauce Bold Italics"/>
              </a:rPr>
              <a:t>Cutting-Edge Technology</a:t>
            </a:r>
          </a:p>
          <a:p>
            <a:pPr marL="0" lvl="0" indent="0" algn="ctr">
              <a:lnSpc>
                <a:spcPts val="3525"/>
              </a:lnSpc>
              <a:spcBef>
                <a:spcPct val="0"/>
              </a:spcBef>
            </a:pPr>
            <a:endParaRPr lang="en-US" sz="2732" spc="106">
              <a:solidFill>
                <a:srgbClr val="FA8848"/>
              </a:solidFill>
              <a:latin typeface="Open Sauce Bold Italics"/>
            </a:endParaRPr>
          </a:p>
        </p:txBody>
      </p:sp>
      <p:sp>
        <p:nvSpPr>
          <p:cNvPr id="9" name="TextBox 9"/>
          <p:cNvSpPr txBox="1"/>
          <p:nvPr/>
        </p:nvSpPr>
        <p:spPr>
          <a:xfrm>
            <a:off x="5539792" y="1833920"/>
            <a:ext cx="3771081" cy="1931249"/>
          </a:xfrm>
          <a:prstGeom prst="rect">
            <a:avLst/>
          </a:prstGeom>
        </p:spPr>
        <p:txBody>
          <a:bodyPr lIns="0" tIns="0" rIns="0" bIns="0" rtlCol="0" anchor="t">
            <a:spAutoFit/>
          </a:bodyPr>
          <a:lstStyle/>
          <a:p>
            <a:pPr algn="ctr">
              <a:lnSpc>
                <a:spcPts val="3074"/>
              </a:lnSpc>
            </a:pPr>
            <a:r>
              <a:rPr lang="en-US" sz="2049" spc="40">
                <a:solidFill>
                  <a:srgbClr val="13538A"/>
                </a:solidFill>
                <a:latin typeface="Open Sauce"/>
              </a:rPr>
              <a:t>We use the latest technology and innovative methods to design and execute clinical trials that deliver meaningful results.</a:t>
            </a:r>
          </a:p>
        </p:txBody>
      </p:sp>
      <p:sp>
        <p:nvSpPr>
          <p:cNvPr id="10" name="TextBox 10"/>
          <p:cNvSpPr txBox="1"/>
          <p:nvPr/>
        </p:nvSpPr>
        <p:spPr>
          <a:xfrm>
            <a:off x="9628776" y="2480115"/>
            <a:ext cx="2152815" cy="432480"/>
          </a:xfrm>
          <a:prstGeom prst="rect">
            <a:avLst/>
          </a:prstGeom>
        </p:spPr>
        <p:txBody>
          <a:bodyPr lIns="0" tIns="0" rIns="0" bIns="0" rtlCol="0" anchor="t">
            <a:spAutoFit/>
          </a:bodyPr>
          <a:lstStyle/>
          <a:p>
            <a:pPr marL="0" lvl="0" indent="0" algn="ctr">
              <a:lnSpc>
                <a:spcPts val="3525"/>
              </a:lnSpc>
              <a:spcBef>
                <a:spcPct val="0"/>
              </a:spcBef>
            </a:pPr>
            <a:r>
              <a:rPr lang="en-US" sz="2732" spc="106" dirty="0">
                <a:solidFill>
                  <a:srgbClr val="FA8848"/>
                </a:solidFill>
                <a:latin typeface="Open Sauce Bold Italics"/>
              </a:rPr>
              <a:t>Experience</a:t>
            </a:r>
          </a:p>
        </p:txBody>
      </p:sp>
      <p:sp>
        <p:nvSpPr>
          <p:cNvPr id="11" name="TextBox 11"/>
          <p:cNvSpPr txBox="1"/>
          <p:nvPr/>
        </p:nvSpPr>
        <p:spPr>
          <a:xfrm>
            <a:off x="8796465" y="6983074"/>
            <a:ext cx="3771081" cy="1540812"/>
          </a:xfrm>
          <a:prstGeom prst="rect">
            <a:avLst/>
          </a:prstGeom>
        </p:spPr>
        <p:txBody>
          <a:bodyPr lIns="0" tIns="0" rIns="0" bIns="0" rtlCol="0" anchor="t">
            <a:spAutoFit/>
          </a:bodyPr>
          <a:lstStyle/>
          <a:p>
            <a:pPr algn="ctr">
              <a:lnSpc>
                <a:spcPts val="3074"/>
              </a:lnSpc>
            </a:pPr>
            <a:r>
              <a:rPr lang="en-US" sz="2049" spc="40">
                <a:solidFill>
                  <a:srgbClr val="13538A"/>
                </a:solidFill>
                <a:latin typeface="Open Sauce"/>
              </a:rPr>
              <a:t>Our team of experts has extensive experience in the design, execution, and management of clinical trials</a:t>
            </a:r>
          </a:p>
        </p:txBody>
      </p:sp>
      <p:sp>
        <p:nvSpPr>
          <p:cNvPr id="12" name="TextBox 12"/>
          <p:cNvSpPr txBox="1"/>
          <p:nvPr/>
        </p:nvSpPr>
        <p:spPr>
          <a:xfrm>
            <a:off x="12604655" y="7043375"/>
            <a:ext cx="1787201" cy="1321809"/>
          </a:xfrm>
          <a:prstGeom prst="rect">
            <a:avLst/>
          </a:prstGeom>
        </p:spPr>
        <p:txBody>
          <a:bodyPr lIns="0" tIns="0" rIns="0" bIns="0" rtlCol="0" anchor="t">
            <a:spAutoFit/>
          </a:bodyPr>
          <a:lstStyle/>
          <a:p>
            <a:pPr algn="ctr">
              <a:lnSpc>
                <a:spcPts val="3525"/>
              </a:lnSpc>
            </a:pPr>
            <a:r>
              <a:rPr lang="en-US" sz="2732" spc="106">
                <a:solidFill>
                  <a:srgbClr val="FA8848"/>
                </a:solidFill>
                <a:latin typeface="Open Sauce Bold"/>
              </a:rPr>
              <a:t>Patient Care</a:t>
            </a:r>
          </a:p>
          <a:p>
            <a:pPr marL="0" lvl="0" indent="0" algn="ctr">
              <a:lnSpc>
                <a:spcPts val="3525"/>
              </a:lnSpc>
              <a:spcBef>
                <a:spcPct val="0"/>
              </a:spcBef>
            </a:pPr>
            <a:endParaRPr lang="en-US" sz="2732" spc="106">
              <a:solidFill>
                <a:srgbClr val="FA8848"/>
              </a:solidFill>
              <a:latin typeface="Open Sauce Bold"/>
            </a:endParaRPr>
          </a:p>
        </p:txBody>
      </p:sp>
      <p:sp>
        <p:nvSpPr>
          <p:cNvPr id="13" name="TextBox 13"/>
          <p:cNvSpPr txBox="1"/>
          <p:nvPr/>
        </p:nvSpPr>
        <p:spPr>
          <a:xfrm>
            <a:off x="12135775" y="1344767"/>
            <a:ext cx="3771081" cy="2712124"/>
          </a:xfrm>
          <a:prstGeom prst="rect">
            <a:avLst/>
          </a:prstGeom>
        </p:spPr>
        <p:txBody>
          <a:bodyPr lIns="0" tIns="0" rIns="0" bIns="0" rtlCol="0" anchor="t">
            <a:spAutoFit/>
          </a:bodyPr>
          <a:lstStyle/>
          <a:p>
            <a:pPr algn="ctr">
              <a:lnSpc>
                <a:spcPts val="3074"/>
              </a:lnSpc>
            </a:pPr>
            <a:r>
              <a:rPr lang="en-US" sz="2049" spc="40">
                <a:solidFill>
                  <a:srgbClr val="13538A"/>
                </a:solidFill>
                <a:latin typeface="Open Sauce"/>
              </a:rPr>
              <a:t>Our participants are at the heart of everything we do, and we are committed to providing them with the best possible care and support throughout the clinical trial process.</a:t>
            </a:r>
          </a:p>
        </p:txBody>
      </p:sp>
      <p:grpSp>
        <p:nvGrpSpPr>
          <p:cNvPr id="14" name="Group 14"/>
          <p:cNvGrpSpPr/>
          <p:nvPr/>
        </p:nvGrpSpPr>
        <p:grpSpPr>
          <a:xfrm>
            <a:off x="2714889" y="3432835"/>
            <a:ext cx="12710609" cy="3355210"/>
            <a:chOff x="0" y="0"/>
            <a:chExt cx="16947479" cy="4473613"/>
          </a:xfrm>
        </p:grpSpPr>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538" y="1021538"/>
              <a:ext cx="2458816" cy="2458816"/>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80828" y="1021538"/>
              <a:ext cx="2458816" cy="2458816"/>
            </a:xfrm>
            <a:prstGeom prst="rect">
              <a:avLst/>
            </a:prstGeom>
          </p:spPr>
        </p:pic>
        <p:pic>
          <p:nvPicPr>
            <p:cNvPr id="17" name="Picture 1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51183" y="1021538"/>
              <a:ext cx="2458816" cy="2458816"/>
            </a:xfrm>
            <a:prstGeom prst="rect">
              <a:avLst/>
            </a:prstGeom>
          </p:spPr>
        </p:pic>
        <p:pic>
          <p:nvPicPr>
            <p:cNvPr id="18"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10473" y="1021538"/>
              <a:ext cx="2458816" cy="2458816"/>
            </a:xfrm>
            <a:prstGeom prst="rect">
              <a:avLst/>
            </a:prstGeom>
          </p:spPr>
        </p:pic>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r="50000"/>
            <a:stretch>
              <a:fillRect/>
            </a:stretch>
          </p:blipFill>
          <p:spPr>
            <a:xfrm rot="5400000">
              <a:off x="1125473" y="-1125473"/>
              <a:ext cx="2250946" cy="4501891"/>
            </a:xfrm>
            <a:prstGeom prst="rect">
              <a:avLst/>
            </a:prstGeom>
          </p:spPr>
        </p:pic>
        <p:pic>
          <p:nvPicPr>
            <p:cNvPr id="20"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r="50000"/>
            <a:stretch>
              <a:fillRect/>
            </a:stretch>
          </p:blipFill>
          <p:spPr>
            <a:xfrm rot="5400000">
              <a:off x="9184763" y="-1125473"/>
              <a:ext cx="2250946" cy="4501891"/>
            </a:xfrm>
            <a:prstGeom prst="rect">
              <a:avLst/>
            </a:prstGeom>
          </p:spPr>
        </p:pic>
        <p:pic>
          <p:nvPicPr>
            <p:cNvPr id="21" name="Picture 2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r="50000"/>
            <a:stretch>
              <a:fillRect/>
            </a:stretch>
          </p:blipFill>
          <p:spPr>
            <a:xfrm rot="-5400000">
              <a:off x="5155118" y="1097195"/>
              <a:ext cx="2250946" cy="4501891"/>
            </a:xfrm>
            <a:prstGeom prst="rect">
              <a:avLst/>
            </a:prstGeom>
          </p:spPr>
        </p:pic>
        <p:pic>
          <p:nvPicPr>
            <p:cNvPr id="22" name="Picture 2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0000"/>
            <a:stretch>
              <a:fillRect/>
            </a:stretch>
          </p:blipFill>
          <p:spPr>
            <a:xfrm rot="-5400000">
              <a:off x="13214408" y="1097195"/>
              <a:ext cx="2250946" cy="4501891"/>
            </a:xfrm>
            <a:prstGeom prst="rect">
              <a:avLst/>
            </a:prstGeom>
          </p:spPr>
        </p:pic>
        <p:grpSp>
          <p:nvGrpSpPr>
            <p:cNvPr id="23" name="Group 23"/>
            <p:cNvGrpSpPr/>
            <p:nvPr/>
          </p:nvGrpSpPr>
          <p:grpSpPr>
            <a:xfrm rot="-2700000">
              <a:off x="3827508" y="1798852"/>
              <a:ext cx="848988" cy="847630"/>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6EAE9"/>
              </a:solidFill>
            </p:spPr>
          </p:sp>
        </p:grpSp>
        <p:grpSp>
          <p:nvGrpSpPr>
            <p:cNvPr id="25" name="Group 25"/>
            <p:cNvGrpSpPr/>
            <p:nvPr/>
          </p:nvGrpSpPr>
          <p:grpSpPr>
            <a:xfrm rot="-2700000">
              <a:off x="11915076" y="1798852"/>
              <a:ext cx="848988" cy="847630"/>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grpSp>
          <p:nvGrpSpPr>
            <p:cNvPr id="27" name="Group 27"/>
            <p:cNvGrpSpPr/>
            <p:nvPr/>
          </p:nvGrpSpPr>
          <p:grpSpPr>
            <a:xfrm rot="8100000">
              <a:off x="7863850" y="1827131"/>
              <a:ext cx="848988" cy="847630"/>
              <a:chOff x="0" y="0"/>
              <a:chExt cx="6350000" cy="6339840"/>
            </a:xfrm>
          </p:grpSpPr>
          <p:sp>
            <p:nvSpPr>
              <p:cNvPr id="28" name="Freeform 2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EDAD8"/>
              </a:solidFill>
            </p:spPr>
          </p:sp>
        </p:grpSp>
        <p:grpSp>
          <p:nvGrpSpPr>
            <p:cNvPr id="29" name="Group 29"/>
            <p:cNvGrpSpPr/>
            <p:nvPr/>
          </p:nvGrpSpPr>
          <p:grpSpPr>
            <a:xfrm rot="8100000">
              <a:off x="15923140" y="1827131"/>
              <a:ext cx="848988" cy="847630"/>
              <a:chOff x="0" y="0"/>
              <a:chExt cx="6350000" cy="6339840"/>
            </a:xfrm>
          </p:grpSpPr>
          <p:sp>
            <p:nvSpPr>
              <p:cNvPr id="30" name="Freeform 3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92D5"/>
              </a:solidFill>
            </p:spPr>
          </p:sp>
        </p:grpSp>
        <p:pic>
          <p:nvPicPr>
            <p:cNvPr id="31" name="Picture 3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387428" y="1201368"/>
              <a:ext cx="1904906" cy="1904906"/>
            </a:xfrm>
            <a:prstGeom prst="rect">
              <a:avLst/>
            </a:prstGeom>
          </p:spPr>
        </p:pic>
        <p:pic>
          <p:nvPicPr>
            <p:cNvPr id="32" name="Picture 3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1067" y="1456851"/>
              <a:ext cx="1406728" cy="1393940"/>
            </a:xfrm>
            <a:prstGeom prst="rect">
              <a:avLst/>
            </a:prstGeom>
          </p:spPr>
        </p:pic>
        <p:pic>
          <p:nvPicPr>
            <p:cNvPr id="33" name="Picture 3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463088" y="1456851"/>
              <a:ext cx="1614169" cy="1614169"/>
            </a:xfrm>
            <a:prstGeom prst="rect">
              <a:avLst/>
            </a:prstGeom>
          </p:spPr>
        </p:pic>
        <p:pic>
          <p:nvPicPr>
            <p:cNvPr id="34" name="Picture 3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96760" y="1536378"/>
              <a:ext cx="1468617" cy="1468617"/>
            </a:xfrm>
            <a:prstGeom prst="rect">
              <a:avLst/>
            </a:prstGeom>
          </p:spPr>
        </p:pic>
      </p:grpSp>
      <p:pic>
        <p:nvPicPr>
          <p:cNvPr id="35" name="Picture 35"/>
          <p:cNvPicPr>
            <a:picLocks noChangeAspect="1"/>
          </p:cNvPicPr>
          <p:nvPr/>
        </p:nvPicPr>
        <p:blipFill>
          <a:blip r:embed="rId16">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938" r="11738" b="1433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12697"/>
            <a:ext cx="4140203" cy="2374897"/>
          </a:xfrm>
          <a:prstGeom prst="rect">
            <a:avLst/>
          </a:prstGeom>
        </p:spPr>
      </p:pic>
      <p:pic>
        <p:nvPicPr>
          <p:cNvPr id="4" name="Picture 4"/>
          <p:cNvPicPr>
            <a:picLocks noChangeAspect="1"/>
          </p:cNvPicPr>
          <p:nvPr/>
        </p:nvPicPr>
        <p:blipFill>
          <a:blip r:embed="rId4"/>
          <a:srcRect/>
          <a:stretch>
            <a:fillRect/>
          </a:stretch>
        </p:blipFill>
        <p:spPr>
          <a:xfrm>
            <a:off x="0" y="0"/>
            <a:ext cx="3048000" cy="7556497"/>
          </a:xfrm>
          <a:prstGeom prst="rect">
            <a:avLst/>
          </a:prstGeom>
        </p:spPr>
      </p:pic>
      <p:pic>
        <p:nvPicPr>
          <p:cNvPr id="5" name="Picture 5"/>
          <p:cNvPicPr>
            <a:picLocks noChangeAspect="1"/>
          </p:cNvPicPr>
          <p:nvPr/>
        </p:nvPicPr>
        <p:blipFill>
          <a:blip r:embed="rId5"/>
          <a:srcRect/>
          <a:stretch>
            <a:fillRect/>
          </a:stretch>
        </p:blipFill>
        <p:spPr>
          <a:xfrm>
            <a:off x="0" y="4741885"/>
            <a:ext cx="18288000" cy="5545115"/>
          </a:xfrm>
          <a:prstGeom prst="rect">
            <a:avLst/>
          </a:prstGeom>
        </p:spPr>
      </p:pic>
      <p:grpSp>
        <p:nvGrpSpPr>
          <p:cNvPr id="6" name="Group 6"/>
          <p:cNvGrpSpPr/>
          <p:nvPr/>
        </p:nvGrpSpPr>
        <p:grpSpPr>
          <a:xfrm>
            <a:off x="13959626" y="7616066"/>
            <a:ext cx="3818787" cy="1642234"/>
            <a:chOff x="0" y="0"/>
            <a:chExt cx="5091716" cy="2189645"/>
          </a:xfrm>
        </p:grpSpPr>
        <p:grpSp>
          <p:nvGrpSpPr>
            <p:cNvPr id="7" name="Group 7"/>
            <p:cNvGrpSpPr>
              <a:grpSpLocks noChangeAspect="1"/>
            </p:cNvGrpSpPr>
            <p:nvPr/>
          </p:nvGrpSpPr>
          <p:grpSpPr>
            <a:xfrm>
              <a:off x="2203685" y="1715445"/>
              <a:ext cx="400161" cy="437363"/>
              <a:chOff x="0" y="0"/>
              <a:chExt cx="689826" cy="753961"/>
            </a:xfrm>
          </p:grpSpPr>
          <p:sp>
            <p:nvSpPr>
              <p:cNvPr id="8" name="Freeform 8"/>
              <p:cNvSpPr/>
              <p:nvPr/>
            </p:nvSpPr>
            <p:spPr>
              <a:xfrm>
                <a:off x="0" y="0"/>
                <a:ext cx="689864" cy="753999"/>
              </a:xfrm>
              <a:custGeom>
                <a:avLst/>
                <a:gdLst/>
                <a:ahLst/>
                <a:cxnLst/>
                <a:rect l="l" t="t" r="r" b="b"/>
                <a:pathLst>
                  <a:path w="689864" h="753999">
                    <a:moveTo>
                      <a:pt x="365506" y="753999"/>
                    </a:moveTo>
                    <a:cubicBezTo>
                      <a:pt x="313690" y="753999"/>
                      <a:pt x="265684" y="745363"/>
                      <a:pt x="221361" y="728218"/>
                    </a:cubicBezTo>
                    <a:cubicBezTo>
                      <a:pt x="177038" y="711073"/>
                      <a:pt x="138303" y="686054"/>
                      <a:pt x="105029" y="653415"/>
                    </a:cubicBezTo>
                    <a:cubicBezTo>
                      <a:pt x="71755" y="620776"/>
                      <a:pt x="45974" y="581152"/>
                      <a:pt x="27559" y="534543"/>
                    </a:cubicBezTo>
                    <a:cubicBezTo>
                      <a:pt x="9144" y="487934"/>
                      <a:pt x="0" y="435229"/>
                      <a:pt x="0" y="376428"/>
                    </a:cubicBezTo>
                    <a:cubicBezTo>
                      <a:pt x="0" y="318008"/>
                      <a:pt x="9271" y="265557"/>
                      <a:pt x="27686" y="218948"/>
                    </a:cubicBezTo>
                    <a:cubicBezTo>
                      <a:pt x="46101" y="172339"/>
                      <a:pt x="71882" y="132842"/>
                      <a:pt x="105156" y="100330"/>
                    </a:cubicBezTo>
                    <a:cubicBezTo>
                      <a:pt x="138430" y="67818"/>
                      <a:pt x="177165" y="42926"/>
                      <a:pt x="221488" y="25781"/>
                    </a:cubicBezTo>
                    <a:cubicBezTo>
                      <a:pt x="265811" y="8636"/>
                      <a:pt x="313690" y="0"/>
                      <a:pt x="365506" y="0"/>
                    </a:cubicBezTo>
                    <a:cubicBezTo>
                      <a:pt x="413766" y="0"/>
                      <a:pt x="458978" y="7747"/>
                      <a:pt x="501015" y="23241"/>
                    </a:cubicBezTo>
                    <a:cubicBezTo>
                      <a:pt x="543052" y="38735"/>
                      <a:pt x="580263" y="60960"/>
                      <a:pt x="612648" y="90043"/>
                    </a:cubicBezTo>
                    <a:cubicBezTo>
                      <a:pt x="645033" y="119126"/>
                      <a:pt x="670687" y="154051"/>
                      <a:pt x="689864" y="195072"/>
                    </a:cubicBezTo>
                    <a:lnTo>
                      <a:pt x="603885" y="230505"/>
                    </a:lnTo>
                    <a:cubicBezTo>
                      <a:pt x="588899" y="200279"/>
                      <a:pt x="569468" y="174625"/>
                      <a:pt x="545465" y="153543"/>
                    </a:cubicBezTo>
                    <a:cubicBezTo>
                      <a:pt x="521462" y="132461"/>
                      <a:pt x="494284" y="116459"/>
                      <a:pt x="463931" y="105537"/>
                    </a:cubicBezTo>
                    <a:cubicBezTo>
                      <a:pt x="433578" y="94615"/>
                      <a:pt x="400685" y="89154"/>
                      <a:pt x="365633" y="89154"/>
                    </a:cubicBezTo>
                    <a:cubicBezTo>
                      <a:pt x="327787" y="89154"/>
                      <a:pt x="292227" y="95504"/>
                      <a:pt x="259207" y="108204"/>
                    </a:cubicBezTo>
                    <a:cubicBezTo>
                      <a:pt x="226187" y="120904"/>
                      <a:pt x="197104" y="139573"/>
                      <a:pt x="172085" y="164211"/>
                    </a:cubicBezTo>
                    <a:cubicBezTo>
                      <a:pt x="147066" y="188849"/>
                      <a:pt x="127635" y="218948"/>
                      <a:pt x="113665" y="254381"/>
                    </a:cubicBezTo>
                    <a:cubicBezTo>
                      <a:pt x="99695" y="289814"/>
                      <a:pt x="92837" y="330454"/>
                      <a:pt x="92837" y="376428"/>
                    </a:cubicBezTo>
                    <a:cubicBezTo>
                      <a:pt x="92837" y="422402"/>
                      <a:pt x="99822" y="463169"/>
                      <a:pt x="113665" y="498983"/>
                    </a:cubicBezTo>
                    <a:cubicBezTo>
                      <a:pt x="127508" y="534797"/>
                      <a:pt x="147066" y="565023"/>
                      <a:pt x="172085" y="589661"/>
                    </a:cubicBezTo>
                    <a:cubicBezTo>
                      <a:pt x="197104" y="614299"/>
                      <a:pt x="226187" y="632968"/>
                      <a:pt x="259207" y="645668"/>
                    </a:cubicBezTo>
                    <a:cubicBezTo>
                      <a:pt x="292227" y="658368"/>
                      <a:pt x="327660" y="664718"/>
                      <a:pt x="365633" y="664718"/>
                    </a:cubicBezTo>
                    <a:cubicBezTo>
                      <a:pt x="400685" y="664718"/>
                      <a:pt x="433451" y="659384"/>
                      <a:pt x="463931" y="648589"/>
                    </a:cubicBezTo>
                    <a:cubicBezTo>
                      <a:pt x="494411" y="637794"/>
                      <a:pt x="521589" y="621919"/>
                      <a:pt x="545465" y="600837"/>
                    </a:cubicBezTo>
                    <a:cubicBezTo>
                      <a:pt x="569341" y="579755"/>
                      <a:pt x="588899" y="554228"/>
                      <a:pt x="603885" y="523875"/>
                    </a:cubicBezTo>
                    <a:lnTo>
                      <a:pt x="689864" y="558800"/>
                    </a:lnTo>
                    <a:cubicBezTo>
                      <a:pt x="670687" y="599821"/>
                      <a:pt x="645033" y="634873"/>
                      <a:pt x="612648" y="664083"/>
                    </a:cubicBezTo>
                    <a:cubicBezTo>
                      <a:pt x="580263" y="693293"/>
                      <a:pt x="543179" y="715518"/>
                      <a:pt x="501015" y="730885"/>
                    </a:cubicBezTo>
                    <a:cubicBezTo>
                      <a:pt x="458851" y="746252"/>
                      <a:pt x="413766" y="753872"/>
                      <a:pt x="365506" y="753872"/>
                    </a:cubicBezTo>
                  </a:path>
                </a:pathLst>
              </a:custGeom>
              <a:solidFill>
                <a:srgbClr val="FA8848"/>
              </a:solidFill>
            </p:spPr>
          </p:sp>
        </p:grpSp>
        <p:grpSp>
          <p:nvGrpSpPr>
            <p:cNvPr id="9" name="Group 9"/>
            <p:cNvGrpSpPr>
              <a:grpSpLocks noChangeAspect="1"/>
            </p:cNvGrpSpPr>
            <p:nvPr/>
          </p:nvGrpSpPr>
          <p:grpSpPr>
            <a:xfrm>
              <a:off x="2683080" y="1682475"/>
              <a:ext cx="52933" cy="464587"/>
              <a:chOff x="0" y="0"/>
              <a:chExt cx="91250" cy="800887"/>
            </a:xfrm>
          </p:grpSpPr>
          <p:sp>
            <p:nvSpPr>
              <p:cNvPr id="10" name="Freeform 10"/>
              <p:cNvSpPr/>
              <p:nvPr/>
            </p:nvSpPr>
            <p:spPr>
              <a:xfrm>
                <a:off x="0" y="0"/>
                <a:ext cx="91186" cy="800862"/>
              </a:xfrm>
              <a:custGeom>
                <a:avLst/>
                <a:gdLst/>
                <a:ahLst/>
                <a:cxnLst/>
                <a:rect l="l" t="t" r="r" b="b"/>
                <a:pathLst>
                  <a:path w="91186" h="800862">
                    <a:moveTo>
                      <a:pt x="0" y="0"/>
                    </a:moveTo>
                    <a:lnTo>
                      <a:pt x="91186" y="0"/>
                    </a:lnTo>
                    <a:lnTo>
                      <a:pt x="91186" y="800862"/>
                    </a:lnTo>
                    <a:lnTo>
                      <a:pt x="0" y="800862"/>
                    </a:lnTo>
                    <a:close/>
                  </a:path>
                </a:pathLst>
              </a:custGeom>
              <a:solidFill>
                <a:srgbClr val="FA8848"/>
              </a:solidFill>
            </p:spPr>
          </p:sp>
        </p:grpSp>
        <p:grpSp>
          <p:nvGrpSpPr>
            <p:cNvPr id="11" name="Group 11"/>
            <p:cNvGrpSpPr>
              <a:grpSpLocks noChangeAspect="1"/>
            </p:cNvGrpSpPr>
            <p:nvPr/>
          </p:nvGrpSpPr>
          <p:grpSpPr>
            <a:xfrm>
              <a:off x="2833717" y="1709394"/>
              <a:ext cx="70476" cy="437667"/>
              <a:chOff x="0" y="0"/>
              <a:chExt cx="121488" cy="754482"/>
            </a:xfrm>
          </p:grpSpPr>
          <p:sp>
            <p:nvSpPr>
              <p:cNvPr id="12" name="Freeform 12"/>
              <p:cNvSpPr/>
              <p:nvPr/>
            </p:nvSpPr>
            <p:spPr>
              <a:xfrm>
                <a:off x="0" y="0"/>
                <a:ext cx="121539" cy="754507"/>
              </a:xfrm>
              <a:custGeom>
                <a:avLst/>
                <a:gdLst/>
                <a:ahLst/>
                <a:cxnLst/>
                <a:rect l="l" t="t" r="r" b="b"/>
                <a:pathLst>
                  <a:path w="121539" h="754507">
                    <a:moveTo>
                      <a:pt x="60960" y="121539"/>
                    </a:moveTo>
                    <a:cubicBezTo>
                      <a:pt x="49784" y="121539"/>
                      <a:pt x="39624" y="118745"/>
                      <a:pt x="30480" y="113157"/>
                    </a:cubicBezTo>
                    <a:cubicBezTo>
                      <a:pt x="21336" y="107569"/>
                      <a:pt x="13843" y="100203"/>
                      <a:pt x="8382" y="90932"/>
                    </a:cubicBezTo>
                    <a:cubicBezTo>
                      <a:pt x="2921" y="81661"/>
                      <a:pt x="0" y="71628"/>
                      <a:pt x="0" y="60452"/>
                    </a:cubicBezTo>
                    <a:cubicBezTo>
                      <a:pt x="0" y="49276"/>
                      <a:pt x="2794" y="39243"/>
                      <a:pt x="8382" y="29972"/>
                    </a:cubicBezTo>
                    <a:cubicBezTo>
                      <a:pt x="13970" y="20701"/>
                      <a:pt x="21336" y="13462"/>
                      <a:pt x="30480" y="8128"/>
                    </a:cubicBezTo>
                    <a:cubicBezTo>
                      <a:pt x="39624" y="2794"/>
                      <a:pt x="49911" y="0"/>
                      <a:pt x="60960" y="0"/>
                    </a:cubicBezTo>
                    <a:cubicBezTo>
                      <a:pt x="72009" y="0"/>
                      <a:pt x="82169" y="2667"/>
                      <a:pt x="91186" y="8128"/>
                    </a:cubicBezTo>
                    <a:cubicBezTo>
                      <a:pt x="100203" y="13589"/>
                      <a:pt x="107569" y="20828"/>
                      <a:pt x="113157" y="30099"/>
                    </a:cubicBezTo>
                    <a:cubicBezTo>
                      <a:pt x="118745" y="39370"/>
                      <a:pt x="121539" y="49530"/>
                      <a:pt x="121539" y="60579"/>
                    </a:cubicBezTo>
                    <a:cubicBezTo>
                      <a:pt x="121539" y="71628"/>
                      <a:pt x="118745" y="81915"/>
                      <a:pt x="113157" y="91059"/>
                    </a:cubicBezTo>
                    <a:cubicBezTo>
                      <a:pt x="107569" y="100203"/>
                      <a:pt x="100330" y="107569"/>
                      <a:pt x="91186" y="113157"/>
                    </a:cubicBezTo>
                    <a:cubicBezTo>
                      <a:pt x="82042" y="118745"/>
                      <a:pt x="72009" y="121539"/>
                      <a:pt x="60960" y="121539"/>
                    </a:cubicBezTo>
                    <a:moveTo>
                      <a:pt x="15113" y="241935"/>
                    </a:moveTo>
                    <a:lnTo>
                      <a:pt x="105791" y="241935"/>
                    </a:lnTo>
                    <a:lnTo>
                      <a:pt x="105791" y="754507"/>
                    </a:lnTo>
                    <a:lnTo>
                      <a:pt x="15113" y="754507"/>
                    </a:lnTo>
                    <a:close/>
                  </a:path>
                </a:pathLst>
              </a:custGeom>
              <a:solidFill>
                <a:srgbClr val="FA8848"/>
              </a:solidFill>
            </p:spPr>
          </p:sp>
        </p:grpSp>
        <p:grpSp>
          <p:nvGrpSpPr>
            <p:cNvPr id="13" name="Group 13"/>
            <p:cNvGrpSpPr>
              <a:grpSpLocks noChangeAspect="1"/>
            </p:cNvGrpSpPr>
            <p:nvPr/>
          </p:nvGrpSpPr>
          <p:grpSpPr>
            <a:xfrm>
              <a:off x="3001576" y="1843991"/>
              <a:ext cx="243181" cy="303070"/>
              <a:chOff x="0" y="0"/>
              <a:chExt cx="419214" cy="522453"/>
            </a:xfrm>
          </p:grpSpPr>
          <p:sp>
            <p:nvSpPr>
              <p:cNvPr id="14" name="Freeform 14"/>
              <p:cNvSpPr/>
              <p:nvPr/>
            </p:nvSpPr>
            <p:spPr>
              <a:xfrm>
                <a:off x="0" y="0"/>
                <a:ext cx="419227" cy="522478"/>
              </a:xfrm>
              <a:custGeom>
                <a:avLst/>
                <a:gdLst/>
                <a:ahLst/>
                <a:cxnLst/>
                <a:rect l="l" t="t" r="r" b="b"/>
                <a:pathLst>
                  <a:path w="419227" h="522478">
                    <a:moveTo>
                      <a:pt x="241935" y="0"/>
                    </a:moveTo>
                    <a:cubicBezTo>
                      <a:pt x="276987" y="0"/>
                      <a:pt x="307848" y="6731"/>
                      <a:pt x="334518" y="20320"/>
                    </a:cubicBezTo>
                    <a:cubicBezTo>
                      <a:pt x="361188" y="33909"/>
                      <a:pt x="381889" y="53721"/>
                      <a:pt x="396875" y="80010"/>
                    </a:cubicBezTo>
                    <a:cubicBezTo>
                      <a:pt x="411861" y="106299"/>
                      <a:pt x="419227" y="138684"/>
                      <a:pt x="419227" y="177292"/>
                    </a:cubicBezTo>
                    <a:lnTo>
                      <a:pt x="419227" y="522478"/>
                    </a:lnTo>
                    <a:lnTo>
                      <a:pt x="329057" y="522478"/>
                    </a:lnTo>
                    <a:lnTo>
                      <a:pt x="329057" y="197612"/>
                    </a:lnTo>
                    <a:cubicBezTo>
                      <a:pt x="329057" y="168402"/>
                      <a:pt x="323977" y="144907"/>
                      <a:pt x="313690" y="127254"/>
                    </a:cubicBezTo>
                    <a:cubicBezTo>
                      <a:pt x="303403" y="109601"/>
                      <a:pt x="289814" y="96520"/>
                      <a:pt x="273050" y="88392"/>
                    </a:cubicBezTo>
                    <a:cubicBezTo>
                      <a:pt x="256286" y="80264"/>
                      <a:pt x="237744" y="76073"/>
                      <a:pt x="217551" y="76073"/>
                    </a:cubicBezTo>
                    <a:cubicBezTo>
                      <a:pt x="194310" y="76073"/>
                      <a:pt x="172974" y="81026"/>
                      <a:pt x="153670" y="90932"/>
                    </a:cubicBezTo>
                    <a:cubicBezTo>
                      <a:pt x="134366" y="100838"/>
                      <a:pt x="118999" y="116078"/>
                      <a:pt x="107696" y="136652"/>
                    </a:cubicBezTo>
                    <a:cubicBezTo>
                      <a:pt x="96393" y="157226"/>
                      <a:pt x="90551" y="183515"/>
                      <a:pt x="90170" y="215900"/>
                    </a:cubicBezTo>
                    <a:lnTo>
                      <a:pt x="90170" y="522478"/>
                    </a:lnTo>
                    <a:lnTo>
                      <a:pt x="0" y="522478"/>
                    </a:lnTo>
                    <a:lnTo>
                      <a:pt x="0" y="9906"/>
                    </a:lnTo>
                    <a:lnTo>
                      <a:pt x="90170" y="9906"/>
                    </a:lnTo>
                    <a:lnTo>
                      <a:pt x="90170" y="75565"/>
                    </a:lnTo>
                    <a:cubicBezTo>
                      <a:pt x="106553" y="51562"/>
                      <a:pt x="127635" y="33020"/>
                      <a:pt x="153543" y="19812"/>
                    </a:cubicBezTo>
                    <a:cubicBezTo>
                      <a:pt x="179451" y="6604"/>
                      <a:pt x="208915" y="0"/>
                      <a:pt x="241935" y="0"/>
                    </a:cubicBezTo>
                  </a:path>
                </a:pathLst>
              </a:custGeom>
              <a:solidFill>
                <a:srgbClr val="FA8848"/>
              </a:solidFill>
            </p:spPr>
          </p:sp>
        </p:grpSp>
        <p:grpSp>
          <p:nvGrpSpPr>
            <p:cNvPr id="15" name="Group 15"/>
            <p:cNvGrpSpPr>
              <a:grpSpLocks noChangeAspect="1"/>
            </p:cNvGrpSpPr>
            <p:nvPr/>
          </p:nvGrpSpPr>
          <p:grpSpPr>
            <a:xfrm>
              <a:off x="3300176" y="1672562"/>
              <a:ext cx="828922" cy="517083"/>
              <a:chOff x="0" y="0"/>
              <a:chExt cx="1428953" cy="891388"/>
            </a:xfrm>
          </p:grpSpPr>
          <p:sp>
            <p:nvSpPr>
              <p:cNvPr id="16" name="Freeform 16"/>
              <p:cNvSpPr/>
              <p:nvPr/>
            </p:nvSpPr>
            <p:spPr>
              <a:xfrm>
                <a:off x="63500" y="63500"/>
                <a:ext cx="121539" cy="754507"/>
              </a:xfrm>
              <a:custGeom>
                <a:avLst/>
                <a:gdLst/>
                <a:ahLst/>
                <a:cxnLst/>
                <a:rect l="l" t="t" r="r" b="b"/>
                <a:pathLst>
                  <a:path w="121539" h="754507">
                    <a:moveTo>
                      <a:pt x="60960" y="121539"/>
                    </a:moveTo>
                    <a:cubicBezTo>
                      <a:pt x="49784" y="121539"/>
                      <a:pt x="39624" y="118745"/>
                      <a:pt x="30480" y="113157"/>
                    </a:cubicBezTo>
                    <a:cubicBezTo>
                      <a:pt x="21336" y="107569"/>
                      <a:pt x="13843" y="100203"/>
                      <a:pt x="8382" y="91059"/>
                    </a:cubicBezTo>
                    <a:cubicBezTo>
                      <a:pt x="2921" y="81915"/>
                      <a:pt x="0" y="71628"/>
                      <a:pt x="0" y="60452"/>
                    </a:cubicBezTo>
                    <a:cubicBezTo>
                      <a:pt x="0" y="49276"/>
                      <a:pt x="2794" y="39116"/>
                      <a:pt x="8382" y="29972"/>
                    </a:cubicBezTo>
                    <a:cubicBezTo>
                      <a:pt x="13970" y="20828"/>
                      <a:pt x="21336" y="13462"/>
                      <a:pt x="30480" y="8128"/>
                    </a:cubicBezTo>
                    <a:cubicBezTo>
                      <a:pt x="39624" y="2794"/>
                      <a:pt x="49911" y="0"/>
                      <a:pt x="60960" y="0"/>
                    </a:cubicBezTo>
                    <a:cubicBezTo>
                      <a:pt x="72009" y="0"/>
                      <a:pt x="82169" y="2667"/>
                      <a:pt x="91186" y="8128"/>
                    </a:cubicBezTo>
                    <a:cubicBezTo>
                      <a:pt x="100203" y="13589"/>
                      <a:pt x="107569" y="20828"/>
                      <a:pt x="113157" y="30099"/>
                    </a:cubicBezTo>
                    <a:cubicBezTo>
                      <a:pt x="118745" y="39370"/>
                      <a:pt x="121539" y="49530"/>
                      <a:pt x="121539" y="60579"/>
                    </a:cubicBezTo>
                    <a:cubicBezTo>
                      <a:pt x="121539" y="71628"/>
                      <a:pt x="118745" y="81915"/>
                      <a:pt x="113157" y="91059"/>
                    </a:cubicBezTo>
                    <a:cubicBezTo>
                      <a:pt x="107569" y="100203"/>
                      <a:pt x="100330" y="107696"/>
                      <a:pt x="91186" y="113157"/>
                    </a:cubicBezTo>
                    <a:cubicBezTo>
                      <a:pt x="82042" y="118618"/>
                      <a:pt x="72009" y="121539"/>
                      <a:pt x="60960" y="121539"/>
                    </a:cubicBezTo>
                    <a:moveTo>
                      <a:pt x="15113" y="241935"/>
                    </a:moveTo>
                    <a:lnTo>
                      <a:pt x="105791" y="241935"/>
                    </a:lnTo>
                    <a:lnTo>
                      <a:pt x="105791" y="754507"/>
                    </a:lnTo>
                    <a:lnTo>
                      <a:pt x="15113" y="754507"/>
                    </a:lnTo>
                    <a:close/>
                  </a:path>
                </a:pathLst>
              </a:custGeom>
              <a:solidFill>
                <a:srgbClr val="FA8848"/>
              </a:solidFill>
            </p:spPr>
          </p:sp>
          <p:sp>
            <p:nvSpPr>
              <p:cNvPr id="17" name="Freeform 17"/>
              <p:cNvSpPr/>
              <p:nvPr/>
            </p:nvSpPr>
            <p:spPr>
              <a:xfrm>
                <a:off x="309626" y="295529"/>
                <a:ext cx="490728" cy="531876"/>
              </a:xfrm>
              <a:custGeom>
                <a:avLst/>
                <a:gdLst/>
                <a:ahLst/>
                <a:cxnLst/>
                <a:rect l="l" t="t" r="r" b="b"/>
                <a:pathLst>
                  <a:path w="490728" h="531876">
                    <a:moveTo>
                      <a:pt x="256032" y="531876"/>
                    </a:moveTo>
                    <a:cubicBezTo>
                      <a:pt x="219583" y="531876"/>
                      <a:pt x="185801" y="525526"/>
                      <a:pt x="154686" y="512826"/>
                    </a:cubicBezTo>
                    <a:cubicBezTo>
                      <a:pt x="123571" y="500126"/>
                      <a:pt x="96393" y="482092"/>
                      <a:pt x="73279" y="458851"/>
                    </a:cubicBezTo>
                    <a:cubicBezTo>
                      <a:pt x="50165" y="435610"/>
                      <a:pt x="32131" y="407543"/>
                      <a:pt x="19304" y="374904"/>
                    </a:cubicBezTo>
                    <a:cubicBezTo>
                      <a:pt x="6477" y="342265"/>
                      <a:pt x="0" y="305943"/>
                      <a:pt x="0" y="265938"/>
                    </a:cubicBezTo>
                    <a:cubicBezTo>
                      <a:pt x="0" y="225552"/>
                      <a:pt x="6477" y="189230"/>
                      <a:pt x="19304" y="156718"/>
                    </a:cubicBezTo>
                    <a:cubicBezTo>
                      <a:pt x="32131" y="124206"/>
                      <a:pt x="50165" y="96266"/>
                      <a:pt x="73279" y="72771"/>
                    </a:cubicBezTo>
                    <a:cubicBezTo>
                      <a:pt x="96393" y="49276"/>
                      <a:pt x="123571" y="31369"/>
                      <a:pt x="154686" y="18796"/>
                    </a:cubicBezTo>
                    <a:cubicBezTo>
                      <a:pt x="185801" y="6223"/>
                      <a:pt x="219583" y="0"/>
                      <a:pt x="256032" y="0"/>
                    </a:cubicBezTo>
                    <a:cubicBezTo>
                      <a:pt x="293878" y="0"/>
                      <a:pt x="328549" y="6731"/>
                      <a:pt x="360045" y="20066"/>
                    </a:cubicBezTo>
                    <a:cubicBezTo>
                      <a:pt x="391541" y="33401"/>
                      <a:pt x="418592" y="52705"/>
                      <a:pt x="441071" y="77978"/>
                    </a:cubicBezTo>
                    <a:cubicBezTo>
                      <a:pt x="463550" y="103251"/>
                      <a:pt x="480187" y="133731"/>
                      <a:pt x="490601" y="169418"/>
                    </a:cubicBezTo>
                    <a:lnTo>
                      <a:pt x="406146" y="183007"/>
                    </a:lnTo>
                    <a:cubicBezTo>
                      <a:pt x="394335" y="147955"/>
                      <a:pt x="374904" y="121158"/>
                      <a:pt x="347980" y="102743"/>
                    </a:cubicBezTo>
                    <a:cubicBezTo>
                      <a:pt x="321056" y="84328"/>
                      <a:pt x="290195" y="75057"/>
                      <a:pt x="255397" y="75057"/>
                    </a:cubicBezTo>
                    <a:cubicBezTo>
                      <a:pt x="223774" y="75057"/>
                      <a:pt x="195580" y="82931"/>
                      <a:pt x="170688" y="98552"/>
                    </a:cubicBezTo>
                    <a:cubicBezTo>
                      <a:pt x="145796" y="114173"/>
                      <a:pt x="126238" y="136398"/>
                      <a:pt x="111760" y="164973"/>
                    </a:cubicBezTo>
                    <a:cubicBezTo>
                      <a:pt x="97282" y="193548"/>
                      <a:pt x="90170" y="227330"/>
                      <a:pt x="90170" y="265938"/>
                    </a:cubicBezTo>
                    <a:cubicBezTo>
                      <a:pt x="90170" y="304546"/>
                      <a:pt x="97409" y="338074"/>
                      <a:pt x="111760" y="366522"/>
                    </a:cubicBezTo>
                    <a:cubicBezTo>
                      <a:pt x="126111" y="394970"/>
                      <a:pt x="145796" y="417068"/>
                      <a:pt x="170688" y="432689"/>
                    </a:cubicBezTo>
                    <a:cubicBezTo>
                      <a:pt x="195580" y="448310"/>
                      <a:pt x="223774" y="456184"/>
                      <a:pt x="255524" y="456184"/>
                    </a:cubicBezTo>
                    <a:cubicBezTo>
                      <a:pt x="290322" y="456184"/>
                      <a:pt x="321183" y="446913"/>
                      <a:pt x="348107" y="428244"/>
                    </a:cubicBezTo>
                    <a:cubicBezTo>
                      <a:pt x="375031" y="409575"/>
                      <a:pt x="394462" y="383032"/>
                      <a:pt x="406273" y="348234"/>
                    </a:cubicBezTo>
                    <a:lnTo>
                      <a:pt x="490728" y="362331"/>
                    </a:lnTo>
                    <a:cubicBezTo>
                      <a:pt x="480314" y="397764"/>
                      <a:pt x="463677" y="428244"/>
                      <a:pt x="440944" y="453517"/>
                    </a:cubicBezTo>
                    <a:cubicBezTo>
                      <a:pt x="418211" y="478790"/>
                      <a:pt x="391033" y="498221"/>
                      <a:pt x="359410" y="511683"/>
                    </a:cubicBezTo>
                    <a:cubicBezTo>
                      <a:pt x="327787" y="525145"/>
                      <a:pt x="293370" y="531749"/>
                      <a:pt x="256159" y="531749"/>
                    </a:cubicBezTo>
                  </a:path>
                </a:pathLst>
              </a:custGeom>
              <a:solidFill>
                <a:srgbClr val="FA8848"/>
              </a:solidFill>
            </p:spPr>
          </p:sp>
          <p:sp>
            <p:nvSpPr>
              <p:cNvPr id="18" name="Freeform 18"/>
              <p:cNvSpPr/>
              <p:nvPr/>
            </p:nvSpPr>
            <p:spPr>
              <a:xfrm>
                <a:off x="895223" y="296672"/>
                <a:ext cx="470281" cy="531241"/>
              </a:xfrm>
              <a:custGeom>
                <a:avLst/>
                <a:gdLst/>
                <a:ahLst/>
                <a:cxnLst/>
                <a:rect l="l" t="t" r="r" b="b"/>
                <a:pathLst>
                  <a:path w="470281" h="531241">
                    <a:moveTo>
                      <a:pt x="156337" y="531241"/>
                    </a:moveTo>
                    <a:cubicBezTo>
                      <a:pt x="128143" y="531241"/>
                      <a:pt x="102235" y="526415"/>
                      <a:pt x="78359" y="516636"/>
                    </a:cubicBezTo>
                    <a:cubicBezTo>
                      <a:pt x="54483" y="506857"/>
                      <a:pt x="35560" y="491744"/>
                      <a:pt x="21336" y="471043"/>
                    </a:cubicBezTo>
                    <a:cubicBezTo>
                      <a:pt x="7112" y="450342"/>
                      <a:pt x="0" y="423672"/>
                      <a:pt x="0" y="391033"/>
                    </a:cubicBezTo>
                    <a:cubicBezTo>
                      <a:pt x="0" y="364236"/>
                      <a:pt x="4826" y="341630"/>
                      <a:pt x="14605" y="323215"/>
                    </a:cubicBezTo>
                    <a:cubicBezTo>
                      <a:pt x="24384" y="304800"/>
                      <a:pt x="37846" y="289560"/>
                      <a:pt x="55245" y="277622"/>
                    </a:cubicBezTo>
                    <a:cubicBezTo>
                      <a:pt x="72644" y="265684"/>
                      <a:pt x="93091" y="255778"/>
                      <a:pt x="116840" y="248158"/>
                    </a:cubicBezTo>
                    <a:cubicBezTo>
                      <a:pt x="140589" y="240538"/>
                      <a:pt x="166243" y="234442"/>
                      <a:pt x="194056" y="229870"/>
                    </a:cubicBezTo>
                    <a:lnTo>
                      <a:pt x="276987" y="216281"/>
                    </a:lnTo>
                    <a:cubicBezTo>
                      <a:pt x="307213" y="210693"/>
                      <a:pt x="322326" y="194945"/>
                      <a:pt x="322326" y="168783"/>
                    </a:cubicBezTo>
                    <a:cubicBezTo>
                      <a:pt x="322326" y="143764"/>
                      <a:pt x="316992" y="123952"/>
                      <a:pt x="306451" y="109347"/>
                    </a:cubicBezTo>
                    <a:cubicBezTo>
                      <a:pt x="295910" y="94742"/>
                      <a:pt x="281686" y="84328"/>
                      <a:pt x="264541" y="77851"/>
                    </a:cubicBezTo>
                    <a:cubicBezTo>
                      <a:pt x="247396" y="71374"/>
                      <a:pt x="228854" y="68199"/>
                      <a:pt x="209042" y="68199"/>
                    </a:cubicBezTo>
                    <a:cubicBezTo>
                      <a:pt x="189230" y="68199"/>
                      <a:pt x="170815" y="71374"/>
                      <a:pt x="153797" y="77851"/>
                    </a:cubicBezTo>
                    <a:cubicBezTo>
                      <a:pt x="136779" y="84328"/>
                      <a:pt x="122682" y="94488"/>
                      <a:pt x="111506" y="108331"/>
                    </a:cubicBezTo>
                    <a:cubicBezTo>
                      <a:pt x="100330" y="122174"/>
                      <a:pt x="93472" y="140589"/>
                      <a:pt x="90678" y="163576"/>
                    </a:cubicBezTo>
                    <a:lnTo>
                      <a:pt x="9271" y="146431"/>
                    </a:lnTo>
                    <a:cubicBezTo>
                      <a:pt x="17272" y="96774"/>
                      <a:pt x="39116" y="59817"/>
                      <a:pt x="74676" y="35941"/>
                    </a:cubicBezTo>
                    <a:cubicBezTo>
                      <a:pt x="110236" y="12065"/>
                      <a:pt x="156464" y="0"/>
                      <a:pt x="213106" y="0"/>
                    </a:cubicBezTo>
                    <a:cubicBezTo>
                      <a:pt x="238887" y="0"/>
                      <a:pt x="263398" y="2921"/>
                      <a:pt x="286893" y="8890"/>
                    </a:cubicBezTo>
                    <a:cubicBezTo>
                      <a:pt x="310388" y="14859"/>
                      <a:pt x="331343" y="24511"/>
                      <a:pt x="349758" y="38100"/>
                    </a:cubicBezTo>
                    <a:cubicBezTo>
                      <a:pt x="368173" y="51689"/>
                      <a:pt x="382778" y="69850"/>
                      <a:pt x="393573" y="92583"/>
                    </a:cubicBezTo>
                    <a:cubicBezTo>
                      <a:pt x="404368" y="115316"/>
                      <a:pt x="409702" y="143637"/>
                      <a:pt x="409702" y="177292"/>
                    </a:cubicBezTo>
                    <a:lnTo>
                      <a:pt x="409702" y="388874"/>
                    </a:lnTo>
                    <a:cubicBezTo>
                      <a:pt x="409702" y="407289"/>
                      <a:pt x="411480" y="421386"/>
                      <a:pt x="415163" y="431165"/>
                    </a:cubicBezTo>
                    <a:cubicBezTo>
                      <a:pt x="418846" y="440944"/>
                      <a:pt x="424561" y="447548"/>
                      <a:pt x="432435" y="450977"/>
                    </a:cubicBezTo>
                    <a:cubicBezTo>
                      <a:pt x="440309" y="454406"/>
                      <a:pt x="450088" y="456184"/>
                      <a:pt x="461899" y="456184"/>
                    </a:cubicBezTo>
                    <a:lnTo>
                      <a:pt x="470281" y="456184"/>
                    </a:lnTo>
                    <a:lnTo>
                      <a:pt x="470281" y="521335"/>
                    </a:lnTo>
                    <a:lnTo>
                      <a:pt x="425450" y="521335"/>
                    </a:lnTo>
                    <a:cubicBezTo>
                      <a:pt x="399415" y="521335"/>
                      <a:pt x="377952" y="515747"/>
                      <a:pt x="361061" y="504698"/>
                    </a:cubicBezTo>
                    <a:cubicBezTo>
                      <a:pt x="344170" y="493649"/>
                      <a:pt x="333375" y="475996"/>
                      <a:pt x="328422" y="451993"/>
                    </a:cubicBezTo>
                    <a:lnTo>
                      <a:pt x="324231" y="451993"/>
                    </a:lnTo>
                    <a:cubicBezTo>
                      <a:pt x="303403" y="480441"/>
                      <a:pt x="278003" y="500888"/>
                      <a:pt x="248158" y="512953"/>
                    </a:cubicBezTo>
                    <a:cubicBezTo>
                      <a:pt x="218313" y="525018"/>
                      <a:pt x="187706" y="531241"/>
                      <a:pt x="156337" y="531241"/>
                    </a:cubicBezTo>
                    <a:moveTo>
                      <a:pt x="177165" y="458216"/>
                    </a:moveTo>
                    <a:cubicBezTo>
                      <a:pt x="207010" y="458216"/>
                      <a:pt x="233426" y="450850"/>
                      <a:pt x="256159" y="435991"/>
                    </a:cubicBezTo>
                    <a:cubicBezTo>
                      <a:pt x="278892" y="421132"/>
                      <a:pt x="296799" y="400050"/>
                      <a:pt x="309626" y="372364"/>
                    </a:cubicBezTo>
                    <a:cubicBezTo>
                      <a:pt x="322453" y="344678"/>
                      <a:pt x="328930" y="311658"/>
                      <a:pt x="328930" y="273050"/>
                    </a:cubicBezTo>
                    <a:lnTo>
                      <a:pt x="193421" y="299212"/>
                    </a:lnTo>
                    <a:cubicBezTo>
                      <a:pt x="159385" y="304800"/>
                      <a:pt x="133350" y="313944"/>
                      <a:pt x="115189" y="326517"/>
                    </a:cubicBezTo>
                    <a:cubicBezTo>
                      <a:pt x="97028" y="339090"/>
                      <a:pt x="88011" y="358267"/>
                      <a:pt x="88011" y="383667"/>
                    </a:cubicBezTo>
                    <a:cubicBezTo>
                      <a:pt x="88011" y="401447"/>
                      <a:pt x="92075" y="415671"/>
                      <a:pt x="100076" y="426720"/>
                    </a:cubicBezTo>
                    <a:cubicBezTo>
                      <a:pt x="108077" y="437769"/>
                      <a:pt x="118872" y="445643"/>
                      <a:pt x="132461" y="450723"/>
                    </a:cubicBezTo>
                    <a:cubicBezTo>
                      <a:pt x="146050" y="455803"/>
                      <a:pt x="160909" y="458343"/>
                      <a:pt x="177292" y="458343"/>
                    </a:cubicBezTo>
                  </a:path>
                </a:pathLst>
              </a:custGeom>
              <a:solidFill>
                <a:srgbClr val="FA8848"/>
              </a:solidFill>
            </p:spPr>
          </p:sp>
        </p:grpSp>
        <p:grpSp>
          <p:nvGrpSpPr>
            <p:cNvPr id="19" name="Group 19"/>
            <p:cNvGrpSpPr>
              <a:grpSpLocks noChangeAspect="1"/>
            </p:cNvGrpSpPr>
            <p:nvPr/>
          </p:nvGrpSpPr>
          <p:grpSpPr>
            <a:xfrm>
              <a:off x="4166057" y="1682475"/>
              <a:ext cx="52933" cy="464587"/>
              <a:chOff x="0" y="0"/>
              <a:chExt cx="91250" cy="800887"/>
            </a:xfrm>
          </p:grpSpPr>
          <p:sp>
            <p:nvSpPr>
              <p:cNvPr id="20" name="Freeform 20"/>
              <p:cNvSpPr/>
              <p:nvPr/>
            </p:nvSpPr>
            <p:spPr>
              <a:xfrm>
                <a:off x="0" y="0"/>
                <a:ext cx="91186" cy="800862"/>
              </a:xfrm>
              <a:custGeom>
                <a:avLst/>
                <a:gdLst/>
                <a:ahLst/>
                <a:cxnLst/>
                <a:rect l="l" t="t" r="r" b="b"/>
                <a:pathLst>
                  <a:path w="91186" h="800862">
                    <a:moveTo>
                      <a:pt x="0" y="0"/>
                    </a:moveTo>
                    <a:lnTo>
                      <a:pt x="91186" y="0"/>
                    </a:lnTo>
                    <a:lnTo>
                      <a:pt x="91186" y="800862"/>
                    </a:lnTo>
                    <a:lnTo>
                      <a:pt x="0" y="800862"/>
                    </a:lnTo>
                    <a:close/>
                  </a:path>
                </a:pathLst>
              </a:custGeom>
              <a:solidFill>
                <a:srgbClr val="FA8848"/>
              </a:solidFill>
            </p:spPr>
          </p:sp>
        </p:grpSp>
        <p:pic>
          <p:nvPicPr>
            <p:cNvPr id="21" name="Picture 2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5091716" cy="1578577"/>
            </a:xfrm>
            <a:prstGeom prst="rect">
              <a:avLst/>
            </a:prstGeom>
          </p:spPr>
        </p:pic>
      </p:grpSp>
      <p:pic>
        <p:nvPicPr>
          <p:cNvPr id="22" name="Picture 2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1294" y="7891772"/>
            <a:ext cx="545411" cy="545411"/>
          </a:xfrm>
          <a:prstGeom prst="rect">
            <a:avLst/>
          </a:prstGeom>
        </p:spPr>
      </p:pic>
      <p:pic>
        <p:nvPicPr>
          <p:cNvPr id="23" name="Picture 2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4296" y="8580058"/>
            <a:ext cx="339407" cy="525842"/>
          </a:xfrm>
          <a:prstGeom prst="rect">
            <a:avLst/>
          </a:prstGeom>
        </p:spPr>
      </p:pic>
      <p:pic>
        <p:nvPicPr>
          <p:cNvPr id="24" name="Picture 2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258" y="7270212"/>
            <a:ext cx="599483" cy="393479"/>
          </a:xfrm>
          <a:prstGeom prst="rect">
            <a:avLst/>
          </a:prstGeom>
        </p:spPr>
      </p:pic>
      <p:sp>
        <p:nvSpPr>
          <p:cNvPr id="25" name="TextBox 25"/>
          <p:cNvSpPr txBox="1"/>
          <p:nvPr/>
        </p:nvSpPr>
        <p:spPr>
          <a:xfrm>
            <a:off x="1137183" y="6066596"/>
            <a:ext cx="3003020" cy="720897"/>
          </a:xfrm>
          <a:prstGeom prst="rect">
            <a:avLst/>
          </a:prstGeom>
        </p:spPr>
        <p:txBody>
          <a:bodyPr lIns="0" tIns="0" rIns="0" bIns="0" rtlCol="0" anchor="t">
            <a:spAutoFit/>
          </a:bodyPr>
          <a:lstStyle/>
          <a:p>
            <a:pPr algn="l">
              <a:lnSpc>
                <a:spcPts val="5940"/>
              </a:lnSpc>
            </a:pPr>
            <a:r>
              <a:rPr lang="en-US" sz="4243" spc="-33">
                <a:solidFill>
                  <a:srgbClr val="FA8848"/>
                </a:solidFill>
                <a:latin typeface="Open Sauce"/>
              </a:rPr>
              <a:t>Contact Us</a:t>
            </a:r>
          </a:p>
        </p:txBody>
      </p:sp>
      <p:sp>
        <p:nvSpPr>
          <p:cNvPr id="26" name="TextBox 26"/>
          <p:cNvSpPr txBox="1"/>
          <p:nvPr/>
        </p:nvSpPr>
        <p:spPr>
          <a:xfrm>
            <a:off x="2070102" y="7014951"/>
            <a:ext cx="10394796" cy="2964914"/>
          </a:xfrm>
          <a:prstGeom prst="rect">
            <a:avLst/>
          </a:prstGeom>
        </p:spPr>
        <p:txBody>
          <a:bodyPr lIns="0" tIns="0" rIns="0" bIns="0" rtlCol="0" anchor="t">
            <a:spAutoFit/>
          </a:bodyPr>
          <a:lstStyle/>
          <a:p>
            <a:pPr>
              <a:lnSpc>
                <a:spcPts val="5752"/>
              </a:lnSpc>
            </a:pPr>
            <a:r>
              <a:rPr lang="en-US" sz="3356" spc="-26" dirty="0">
                <a:solidFill>
                  <a:srgbClr val="231F20"/>
                </a:solidFill>
                <a:latin typeface="Open Sauce"/>
                <a:hlinkClick r:id="rId10"/>
              </a:rPr>
              <a:t>bd@methicsclinical.com</a:t>
            </a:r>
            <a:r>
              <a:rPr lang="en-US" sz="3356" spc="-26" dirty="0">
                <a:solidFill>
                  <a:srgbClr val="231F20"/>
                </a:solidFill>
                <a:latin typeface="Open Sauce"/>
              </a:rPr>
              <a:t>  </a:t>
            </a:r>
          </a:p>
          <a:p>
            <a:pPr>
              <a:lnSpc>
                <a:spcPts val="5752"/>
              </a:lnSpc>
            </a:pPr>
            <a:r>
              <a:rPr lang="en-US" sz="3356" spc="-26" dirty="0">
                <a:solidFill>
                  <a:srgbClr val="231F20"/>
                </a:solidFill>
                <a:latin typeface="Open Sauce"/>
                <a:hlinkClick r:id="rId11"/>
              </a:rPr>
              <a:t>www.methicsclinical.com</a:t>
            </a:r>
            <a:r>
              <a:rPr lang="en-US" sz="3356" spc="-26" dirty="0">
                <a:solidFill>
                  <a:srgbClr val="231F20"/>
                </a:solidFill>
                <a:latin typeface="Open Sauce"/>
              </a:rPr>
              <a:t>  </a:t>
            </a:r>
          </a:p>
          <a:p>
            <a:r>
              <a:rPr lang="en-US" sz="3200" dirty="0"/>
              <a:t>S-05 &amp; S-06, Second Floor, </a:t>
            </a:r>
            <a:r>
              <a:rPr lang="en-US" sz="3200" dirty="0" err="1"/>
              <a:t>Kalaji</a:t>
            </a:r>
            <a:r>
              <a:rPr lang="en-US" sz="3200" dirty="0"/>
              <a:t> Business Centre, </a:t>
            </a:r>
          </a:p>
          <a:p>
            <a:r>
              <a:rPr lang="en-US" sz="3200" dirty="0"/>
              <a:t>Near Saurashtra </a:t>
            </a:r>
            <a:r>
              <a:rPr lang="en-US" sz="3200" dirty="0" err="1"/>
              <a:t>Kadva</a:t>
            </a:r>
            <a:r>
              <a:rPr lang="en-US" sz="3200" dirty="0"/>
              <a:t> Patidar Vadi, </a:t>
            </a:r>
            <a:r>
              <a:rPr lang="en-US" sz="3200" dirty="0" err="1"/>
              <a:t>Dharampur</a:t>
            </a:r>
            <a:r>
              <a:rPr lang="en-US" sz="3200" dirty="0"/>
              <a:t> </a:t>
            </a:r>
            <a:r>
              <a:rPr lang="en-US" sz="3200" dirty="0" err="1"/>
              <a:t>Chokdi</a:t>
            </a:r>
            <a:r>
              <a:rPr lang="en-US" sz="3200" dirty="0"/>
              <a:t>, Abrama, Valsad – 396002, Gujarat, India.</a:t>
            </a:r>
            <a:endParaRPr lang="en-IN" sz="3200" dirty="0"/>
          </a:p>
        </p:txBody>
      </p:sp>
      <p:sp>
        <p:nvSpPr>
          <p:cNvPr id="27" name="TextBox 27"/>
          <p:cNvSpPr txBox="1"/>
          <p:nvPr/>
        </p:nvSpPr>
        <p:spPr>
          <a:xfrm>
            <a:off x="1028700" y="1279230"/>
            <a:ext cx="9688398" cy="3062605"/>
          </a:xfrm>
          <a:prstGeom prst="rect">
            <a:avLst/>
          </a:prstGeom>
        </p:spPr>
        <p:txBody>
          <a:bodyPr lIns="0" tIns="0" rIns="0" bIns="0" rtlCol="0" anchor="t">
            <a:spAutoFit/>
          </a:bodyPr>
          <a:lstStyle/>
          <a:p>
            <a:pPr>
              <a:lnSpc>
                <a:spcPts val="8119"/>
              </a:lnSpc>
            </a:pPr>
            <a:r>
              <a:rPr lang="en-US" sz="5799">
                <a:solidFill>
                  <a:srgbClr val="343D6C"/>
                </a:solidFill>
                <a:latin typeface="Open Sauce Bold"/>
              </a:rPr>
              <a:t>Whatever your concern, we are here to help!</a:t>
            </a:r>
          </a:p>
          <a:p>
            <a:pPr algn="l">
              <a:lnSpc>
                <a:spcPts val="8119"/>
              </a:lnSpc>
            </a:pPr>
            <a:endParaRPr lang="en-US" sz="5799">
              <a:solidFill>
                <a:srgbClr val="343D6C"/>
              </a:solidFill>
              <a:latin typeface="Open Sauce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32234" t="23766" r="27884"/>
          <a:stretch>
            <a:fillRect/>
          </a:stretch>
        </p:blipFill>
        <p:spPr>
          <a:xfrm>
            <a:off x="9878343" y="0"/>
            <a:ext cx="8409657" cy="10287000"/>
          </a:xfrm>
          <a:prstGeom prst="rect">
            <a:avLst/>
          </a:prstGeom>
        </p:spPr>
      </p:pic>
      <p:pic>
        <p:nvPicPr>
          <p:cNvPr id="3" name="Picture 3"/>
          <p:cNvPicPr>
            <a:picLocks noChangeAspect="1"/>
          </p:cNvPicPr>
          <p:nvPr/>
        </p:nvPicPr>
        <p:blipFill>
          <a:blip r:embed="rId3"/>
          <a:srcRect t="15272" r="13845" b="15272"/>
          <a:stretch>
            <a:fillRect/>
          </a:stretch>
        </p:blipFill>
        <p:spPr>
          <a:xfrm flipH="1" flipV="1">
            <a:off x="9868818" y="0"/>
            <a:ext cx="4509796" cy="10450183"/>
          </a:xfrm>
          <a:prstGeom prst="rect">
            <a:avLst/>
          </a:prstGeom>
        </p:spPr>
      </p:pic>
      <p:sp>
        <p:nvSpPr>
          <p:cNvPr id="4" name="TextBox 4"/>
          <p:cNvSpPr txBox="1"/>
          <p:nvPr/>
        </p:nvSpPr>
        <p:spPr>
          <a:xfrm>
            <a:off x="699002" y="1560149"/>
            <a:ext cx="7138066" cy="1739900"/>
          </a:xfrm>
          <a:prstGeom prst="rect">
            <a:avLst/>
          </a:prstGeom>
        </p:spPr>
        <p:txBody>
          <a:bodyPr lIns="0" tIns="0" rIns="0" bIns="0" rtlCol="0" anchor="t">
            <a:spAutoFit/>
          </a:bodyPr>
          <a:lstStyle/>
          <a:p>
            <a:pPr>
              <a:lnSpc>
                <a:spcPts val="6999"/>
              </a:lnSpc>
            </a:pPr>
            <a:r>
              <a:rPr lang="en-US" sz="4999">
                <a:solidFill>
                  <a:srgbClr val="343D6C"/>
                </a:solidFill>
                <a:latin typeface="Open Sauce"/>
              </a:rPr>
              <a:t>End-to-End Clinical Research Solutions</a:t>
            </a:r>
          </a:p>
        </p:txBody>
      </p:sp>
      <p:sp>
        <p:nvSpPr>
          <p:cNvPr id="5" name="TextBox 5"/>
          <p:cNvSpPr txBox="1"/>
          <p:nvPr/>
        </p:nvSpPr>
        <p:spPr>
          <a:xfrm>
            <a:off x="1236413" y="4104050"/>
            <a:ext cx="8115300" cy="4527550"/>
          </a:xfrm>
          <a:prstGeom prst="rect">
            <a:avLst/>
          </a:prstGeom>
        </p:spPr>
        <p:txBody>
          <a:bodyPr lIns="0" tIns="0" rIns="0" bIns="0" rtlCol="0" anchor="t">
            <a:spAutoFit/>
          </a:bodyPr>
          <a:lstStyle/>
          <a:p>
            <a:pPr algn="just">
              <a:lnSpc>
                <a:spcPts val="2599"/>
              </a:lnSpc>
            </a:pPr>
            <a:r>
              <a:rPr lang="en-US" sz="1999">
                <a:solidFill>
                  <a:srgbClr val="231F20"/>
                </a:solidFill>
                <a:latin typeface="Open Sauce"/>
              </a:rPr>
              <a:t>While each of our departments’ services can bring you value on their own, you can also benefit from end-to-end clinical trial solutions that provide support from ideation all the way to successful market entry. Enjoy the ease of working with several departments all housed under one roof that work in cohesion to quickly address your organization’s specific needs. </a:t>
            </a:r>
          </a:p>
          <a:p>
            <a:pPr algn="just">
              <a:lnSpc>
                <a:spcPts val="2599"/>
              </a:lnSpc>
            </a:pPr>
            <a:endParaRPr lang="en-US" sz="1999">
              <a:solidFill>
                <a:srgbClr val="231F20"/>
              </a:solidFill>
              <a:latin typeface="Open Sauce"/>
            </a:endParaRPr>
          </a:p>
          <a:p>
            <a:pPr algn="just">
              <a:lnSpc>
                <a:spcPts val="2599"/>
              </a:lnSpc>
            </a:pPr>
            <a:r>
              <a:rPr lang="en-US" sz="1999">
                <a:solidFill>
                  <a:srgbClr val="231F20"/>
                </a:solidFill>
                <a:latin typeface="Open Sauce"/>
              </a:rPr>
              <a:t>Methics is a well-structured organization with deep clinical research experience team, which means we have the flexibility to provide you with tailored solutions for all the clinical research challenges you might face. Our experienced professionals have the ability to work together within limited timeframes and provide you with the rapid set-up times to accelerate your product’s development life cycle and efficiently meet your clinical goals.</a:t>
            </a:r>
          </a:p>
        </p:txBody>
      </p:sp>
      <p:pic>
        <p:nvPicPr>
          <p:cNvPr id="6" name="Picture 6"/>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240">
            <a:off x="1502" y="7121437"/>
            <a:ext cx="18286519" cy="3195046"/>
            <a:chOff x="0" y="0"/>
            <a:chExt cx="28516720" cy="4982896"/>
          </a:xfrm>
        </p:grpSpPr>
        <p:sp>
          <p:nvSpPr>
            <p:cNvPr id="3" name="Freeform 3"/>
            <p:cNvSpPr/>
            <p:nvPr/>
          </p:nvSpPr>
          <p:spPr>
            <a:xfrm>
              <a:off x="0" y="0"/>
              <a:ext cx="28516706" cy="4982972"/>
            </a:xfrm>
            <a:custGeom>
              <a:avLst/>
              <a:gdLst/>
              <a:ahLst/>
              <a:cxnLst/>
              <a:rect l="l" t="t" r="r" b="b"/>
              <a:pathLst>
                <a:path w="28516706" h="4982972">
                  <a:moveTo>
                    <a:pt x="28516706" y="0"/>
                  </a:moveTo>
                  <a:lnTo>
                    <a:pt x="4699" y="47625"/>
                  </a:lnTo>
                  <a:lnTo>
                    <a:pt x="0" y="4955921"/>
                  </a:lnTo>
                  <a:lnTo>
                    <a:pt x="28512008" y="4982972"/>
                  </a:lnTo>
                  <a:lnTo>
                    <a:pt x="28516706" y="0"/>
                  </a:lnTo>
                  <a:close/>
                </a:path>
              </a:pathLst>
            </a:custGeom>
            <a:blipFill>
              <a:blip r:embed="rId2"/>
              <a:stretch>
                <a:fillRect l="-83" t="-1421" r="-88" b="-912"/>
              </a:stretch>
            </a:blipFill>
          </p:spPr>
        </p:sp>
      </p:grpSp>
      <p:pic>
        <p:nvPicPr>
          <p:cNvPr id="4" name="Picture 4"/>
          <p:cNvPicPr>
            <a:picLocks noChangeAspect="1"/>
          </p:cNvPicPr>
          <p:nvPr/>
        </p:nvPicPr>
        <p:blipFill>
          <a:blip r:embed="rId3"/>
          <a:srcRect/>
          <a:stretch>
            <a:fillRect/>
          </a:stretch>
        </p:blipFill>
        <p:spPr>
          <a:xfrm>
            <a:off x="14493" y="6892430"/>
            <a:ext cx="18273507" cy="1758947"/>
          </a:xfrm>
          <a:prstGeom prst="rect">
            <a:avLst/>
          </a:prstGeom>
        </p:spPr>
      </p:pic>
      <p:sp>
        <p:nvSpPr>
          <p:cNvPr id="5" name="TextBox 5"/>
          <p:cNvSpPr txBox="1"/>
          <p:nvPr/>
        </p:nvSpPr>
        <p:spPr>
          <a:xfrm>
            <a:off x="9444819" y="1266947"/>
            <a:ext cx="763019" cy="148182"/>
          </a:xfrm>
          <a:prstGeom prst="rect">
            <a:avLst/>
          </a:prstGeom>
        </p:spPr>
        <p:txBody>
          <a:bodyPr lIns="0" tIns="0" rIns="0" bIns="0" rtlCol="0" anchor="t">
            <a:spAutoFit/>
          </a:bodyPr>
          <a:lstStyle/>
          <a:p>
            <a:pPr algn="l">
              <a:lnSpc>
                <a:spcPts val="1282"/>
              </a:lnSpc>
            </a:pPr>
            <a:r>
              <a:rPr lang="en-US" sz="916">
                <a:solidFill>
                  <a:srgbClr val="FFFFFF"/>
                </a:solidFill>
                <a:latin typeface="Open Sauce"/>
              </a:rPr>
              <a:t>DISCOVERY</a:t>
            </a:r>
          </a:p>
        </p:txBody>
      </p:sp>
      <p:sp>
        <p:nvSpPr>
          <p:cNvPr id="6" name="TextBox 6"/>
          <p:cNvSpPr txBox="1"/>
          <p:nvPr/>
        </p:nvSpPr>
        <p:spPr>
          <a:xfrm>
            <a:off x="12407951" y="1266947"/>
            <a:ext cx="905010" cy="148182"/>
          </a:xfrm>
          <a:prstGeom prst="rect">
            <a:avLst/>
          </a:prstGeom>
        </p:spPr>
        <p:txBody>
          <a:bodyPr lIns="0" tIns="0" rIns="0" bIns="0" rtlCol="0" anchor="t">
            <a:spAutoFit/>
          </a:bodyPr>
          <a:lstStyle/>
          <a:p>
            <a:pPr marL="0" lvl="0" indent="0" algn="l">
              <a:lnSpc>
                <a:spcPts val="1282"/>
              </a:lnSpc>
              <a:spcBef>
                <a:spcPct val="0"/>
              </a:spcBef>
            </a:pPr>
            <a:r>
              <a:rPr lang="en-US" sz="916">
                <a:solidFill>
                  <a:srgbClr val="FFFFFF"/>
                </a:solidFill>
                <a:latin typeface="Open Sauce"/>
              </a:rPr>
              <a:t>DEVELOPMENT</a:t>
            </a:r>
          </a:p>
        </p:txBody>
      </p:sp>
      <p:sp>
        <p:nvSpPr>
          <p:cNvPr id="7" name="TextBox 7"/>
          <p:cNvSpPr txBox="1"/>
          <p:nvPr/>
        </p:nvSpPr>
        <p:spPr>
          <a:xfrm>
            <a:off x="15437720" y="1266947"/>
            <a:ext cx="1111453" cy="148182"/>
          </a:xfrm>
          <a:prstGeom prst="rect">
            <a:avLst/>
          </a:prstGeom>
        </p:spPr>
        <p:txBody>
          <a:bodyPr lIns="0" tIns="0" rIns="0" bIns="0" rtlCol="0" anchor="t">
            <a:spAutoFit/>
          </a:bodyPr>
          <a:lstStyle/>
          <a:p>
            <a:pPr marL="0" lvl="0" indent="0" algn="l">
              <a:lnSpc>
                <a:spcPts val="1282"/>
              </a:lnSpc>
              <a:spcBef>
                <a:spcPct val="0"/>
              </a:spcBef>
            </a:pPr>
            <a:r>
              <a:rPr lang="en-US" sz="916" u="none">
                <a:solidFill>
                  <a:srgbClr val="FFFFFF"/>
                </a:solidFill>
                <a:latin typeface="Open Sauce"/>
              </a:rPr>
              <a:t>POST-MARKETING</a:t>
            </a:r>
          </a:p>
        </p:txBody>
      </p:sp>
      <p:sp>
        <p:nvSpPr>
          <p:cNvPr id="8" name="TextBox 8"/>
          <p:cNvSpPr txBox="1"/>
          <p:nvPr/>
        </p:nvSpPr>
        <p:spPr>
          <a:xfrm>
            <a:off x="8528101" y="2010999"/>
            <a:ext cx="8021072" cy="1289050"/>
          </a:xfrm>
          <a:prstGeom prst="rect">
            <a:avLst/>
          </a:prstGeom>
        </p:spPr>
        <p:txBody>
          <a:bodyPr lIns="0" tIns="0" rIns="0" bIns="0" rtlCol="0" anchor="t">
            <a:spAutoFit/>
          </a:bodyPr>
          <a:lstStyle/>
          <a:p>
            <a:pPr algn="just">
              <a:lnSpc>
                <a:spcPts val="2599"/>
              </a:lnSpc>
            </a:pPr>
            <a:r>
              <a:rPr lang="en-US" sz="1999">
                <a:solidFill>
                  <a:srgbClr val="231F20"/>
                </a:solidFill>
                <a:latin typeface="Open Sauce"/>
              </a:rPr>
              <a:t>We are a full service CRO. We take this literally – whether you choose all or some of our service functions. Our service is always tailored to your needs and reflected in everything we do.</a:t>
            </a:r>
          </a:p>
          <a:p>
            <a:pPr algn="just">
              <a:lnSpc>
                <a:spcPts val="2599"/>
              </a:lnSpc>
            </a:pPr>
            <a:endParaRPr lang="en-US" sz="1999">
              <a:solidFill>
                <a:srgbClr val="231F20"/>
              </a:solidFill>
              <a:latin typeface="Open Sauce"/>
            </a:endParaRPr>
          </a:p>
        </p:txBody>
      </p:sp>
      <p:sp>
        <p:nvSpPr>
          <p:cNvPr id="9" name="TextBox 9"/>
          <p:cNvSpPr txBox="1"/>
          <p:nvPr/>
        </p:nvSpPr>
        <p:spPr>
          <a:xfrm>
            <a:off x="699002" y="1560149"/>
            <a:ext cx="8444998" cy="1739900"/>
          </a:xfrm>
          <a:prstGeom prst="rect">
            <a:avLst/>
          </a:prstGeom>
        </p:spPr>
        <p:txBody>
          <a:bodyPr lIns="0" tIns="0" rIns="0" bIns="0" rtlCol="0" anchor="t">
            <a:spAutoFit/>
          </a:bodyPr>
          <a:lstStyle/>
          <a:p>
            <a:pPr>
              <a:lnSpc>
                <a:spcPts val="6999"/>
              </a:lnSpc>
            </a:pPr>
            <a:r>
              <a:rPr lang="en-US" sz="4999">
                <a:solidFill>
                  <a:srgbClr val="343D6C"/>
                </a:solidFill>
                <a:latin typeface="Open Sauce"/>
              </a:rPr>
              <a:t>Full Flexibility through 100% Customization</a:t>
            </a:r>
          </a:p>
        </p:txBody>
      </p:sp>
      <p:pic>
        <p:nvPicPr>
          <p:cNvPr id="10" name="Picture 10"/>
          <p:cNvPicPr>
            <a:picLocks noChangeAspect="1"/>
          </p:cNvPicPr>
          <p:nvPr/>
        </p:nvPicPr>
        <p:blipFill>
          <a:blip r:embed="rId4"/>
          <a:srcRect/>
          <a:stretch>
            <a:fillRect/>
          </a:stretch>
        </p:blipFill>
        <p:spPr>
          <a:xfrm>
            <a:off x="877894" y="3900392"/>
            <a:ext cx="1271289" cy="1271289"/>
          </a:xfrm>
          <a:prstGeom prst="rect">
            <a:avLst/>
          </a:prstGeom>
        </p:spPr>
      </p:pic>
      <p:sp>
        <p:nvSpPr>
          <p:cNvPr id="11" name="TextBox 11"/>
          <p:cNvSpPr txBox="1"/>
          <p:nvPr/>
        </p:nvSpPr>
        <p:spPr>
          <a:xfrm>
            <a:off x="737102" y="5351100"/>
            <a:ext cx="1552873"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Clinical</a:t>
            </a:r>
          </a:p>
          <a:p>
            <a:pPr algn="ctr">
              <a:lnSpc>
                <a:spcPts val="2639"/>
              </a:lnSpc>
            </a:pPr>
            <a:r>
              <a:rPr lang="en-US" sz="2199">
                <a:solidFill>
                  <a:srgbClr val="343D6C"/>
                </a:solidFill>
                <a:latin typeface="Open Sauce Bold"/>
              </a:rPr>
              <a:t>Operations</a:t>
            </a:r>
          </a:p>
        </p:txBody>
      </p:sp>
      <p:pic>
        <p:nvPicPr>
          <p:cNvPr id="12" name="Picture 12"/>
          <p:cNvPicPr>
            <a:picLocks noChangeAspect="1"/>
          </p:cNvPicPr>
          <p:nvPr/>
        </p:nvPicPr>
        <p:blipFill>
          <a:blip r:embed="rId5"/>
          <a:srcRect/>
          <a:stretch>
            <a:fillRect/>
          </a:stretch>
        </p:blipFill>
        <p:spPr>
          <a:xfrm>
            <a:off x="2710905" y="5508561"/>
            <a:ext cx="1271289" cy="1271289"/>
          </a:xfrm>
          <a:prstGeom prst="rect">
            <a:avLst/>
          </a:prstGeom>
        </p:spPr>
      </p:pic>
      <p:sp>
        <p:nvSpPr>
          <p:cNvPr id="13" name="TextBox 13"/>
          <p:cNvSpPr txBox="1"/>
          <p:nvPr/>
        </p:nvSpPr>
        <p:spPr>
          <a:xfrm>
            <a:off x="2434333" y="7030334"/>
            <a:ext cx="1824434"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Project</a:t>
            </a:r>
          </a:p>
          <a:p>
            <a:pPr algn="ctr">
              <a:lnSpc>
                <a:spcPts val="2639"/>
              </a:lnSpc>
            </a:pPr>
            <a:r>
              <a:rPr lang="en-US" sz="2199">
                <a:solidFill>
                  <a:srgbClr val="343D6C"/>
                </a:solidFill>
                <a:latin typeface="Open Sauce Bold"/>
              </a:rPr>
              <a:t>Management</a:t>
            </a:r>
          </a:p>
        </p:txBody>
      </p:sp>
      <p:pic>
        <p:nvPicPr>
          <p:cNvPr id="14" name="Picture 14"/>
          <p:cNvPicPr>
            <a:picLocks noChangeAspect="1"/>
          </p:cNvPicPr>
          <p:nvPr/>
        </p:nvPicPr>
        <p:blipFill>
          <a:blip r:embed="rId6"/>
          <a:srcRect/>
          <a:stretch>
            <a:fillRect/>
          </a:stretch>
        </p:blipFill>
        <p:spPr>
          <a:xfrm>
            <a:off x="5199456" y="3900392"/>
            <a:ext cx="1271289" cy="1271289"/>
          </a:xfrm>
          <a:prstGeom prst="rect">
            <a:avLst/>
          </a:prstGeom>
        </p:spPr>
      </p:pic>
      <p:sp>
        <p:nvSpPr>
          <p:cNvPr id="15" name="TextBox 15"/>
          <p:cNvSpPr txBox="1"/>
          <p:nvPr/>
        </p:nvSpPr>
        <p:spPr>
          <a:xfrm>
            <a:off x="4931026" y="5351100"/>
            <a:ext cx="1824137" cy="133350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Medical</a:t>
            </a:r>
          </a:p>
          <a:p>
            <a:pPr algn="ctr">
              <a:lnSpc>
                <a:spcPts val="2639"/>
              </a:lnSpc>
            </a:pPr>
            <a:r>
              <a:rPr lang="en-US" sz="2199">
                <a:solidFill>
                  <a:srgbClr val="343D6C"/>
                </a:solidFill>
                <a:latin typeface="Open Sauce Bold"/>
              </a:rPr>
              <a:t>Monitoring/</a:t>
            </a:r>
          </a:p>
          <a:p>
            <a:pPr algn="ctr">
              <a:lnSpc>
                <a:spcPts val="2639"/>
              </a:lnSpc>
            </a:pPr>
            <a:r>
              <a:rPr lang="en-US" sz="2199">
                <a:solidFill>
                  <a:srgbClr val="343D6C"/>
                </a:solidFill>
                <a:latin typeface="Open Sauce Bold"/>
              </a:rPr>
              <a:t>Safety </a:t>
            </a:r>
          </a:p>
          <a:p>
            <a:pPr algn="ctr">
              <a:lnSpc>
                <a:spcPts val="2639"/>
              </a:lnSpc>
            </a:pPr>
            <a:r>
              <a:rPr lang="en-US" sz="2199">
                <a:solidFill>
                  <a:srgbClr val="343D6C"/>
                </a:solidFill>
                <a:latin typeface="Open Sauce Bold"/>
              </a:rPr>
              <a:t>Management</a:t>
            </a:r>
          </a:p>
        </p:txBody>
      </p:sp>
      <p:pic>
        <p:nvPicPr>
          <p:cNvPr id="16" name="Picture 16"/>
          <p:cNvPicPr>
            <a:picLocks noChangeAspect="1"/>
          </p:cNvPicPr>
          <p:nvPr/>
        </p:nvPicPr>
        <p:blipFill>
          <a:blip r:embed="rId7"/>
          <a:srcRect/>
          <a:stretch>
            <a:fillRect/>
          </a:stretch>
        </p:blipFill>
        <p:spPr>
          <a:xfrm>
            <a:off x="7458751" y="5579087"/>
            <a:ext cx="1271289" cy="1271289"/>
          </a:xfrm>
          <a:prstGeom prst="rect">
            <a:avLst/>
          </a:prstGeom>
        </p:spPr>
      </p:pic>
      <p:sp>
        <p:nvSpPr>
          <p:cNvPr id="17" name="TextBox 17"/>
          <p:cNvSpPr txBox="1"/>
          <p:nvPr/>
        </p:nvSpPr>
        <p:spPr>
          <a:xfrm>
            <a:off x="7617103" y="7030334"/>
            <a:ext cx="1112937"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Medical</a:t>
            </a:r>
          </a:p>
          <a:p>
            <a:pPr algn="ctr">
              <a:lnSpc>
                <a:spcPts val="2639"/>
              </a:lnSpc>
            </a:pPr>
            <a:r>
              <a:rPr lang="en-US" sz="2199">
                <a:solidFill>
                  <a:srgbClr val="343D6C"/>
                </a:solidFill>
                <a:latin typeface="Open Sauce Bold"/>
              </a:rPr>
              <a:t>Writing</a:t>
            </a:r>
          </a:p>
        </p:txBody>
      </p:sp>
      <p:pic>
        <p:nvPicPr>
          <p:cNvPr id="18" name="Picture 18"/>
          <p:cNvPicPr>
            <a:picLocks noChangeAspect="1"/>
          </p:cNvPicPr>
          <p:nvPr/>
        </p:nvPicPr>
        <p:blipFill>
          <a:blip r:embed="rId8"/>
          <a:srcRect/>
          <a:stretch>
            <a:fillRect/>
          </a:stretch>
        </p:blipFill>
        <p:spPr>
          <a:xfrm>
            <a:off x="9482919" y="3900392"/>
            <a:ext cx="1220476" cy="1220476"/>
          </a:xfrm>
          <a:prstGeom prst="rect">
            <a:avLst/>
          </a:prstGeom>
        </p:spPr>
      </p:pic>
      <p:sp>
        <p:nvSpPr>
          <p:cNvPr id="19" name="TextBox 19"/>
          <p:cNvSpPr txBox="1"/>
          <p:nvPr/>
        </p:nvSpPr>
        <p:spPr>
          <a:xfrm>
            <a:off x="9368215" y="5351100"/>
            <a:ext cx="1526084"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Regulatory</a:t>
            </a:r>
          </a:p>
          <a:p>
            <a:pPr algn="ctr">
              <a:lnSpc>
                <a:spcPts val="2639"/>
              </a:lnSpc>
            </a:pPr>
            <a:r>
              <a:rPr lang="en-US" sz="2199">
                <a:solidFill>
                  <a:srgbClr val="343D6C"/>
                </a:solidFill>
                <a:latin typeface="Open Sauce Bold"/>
              </a:rPr>
              <a:t>Affairs</a:t>
            </a:r>
          </a:p>
        </p:txBody>
      </p:sp>
      <p:pic>
        <p:nvPicPr>
          <p:cNvPr id="20" name="Picture 20"/>
          <p:cNvPicPr>
            <a:picLocks noChangeAspect="1"/>
          </p:cNvPicPr>
          <p:nvPr/>
        </p:nvPicPr>
        <p:blipFill>
          <a:blip r:embed="rId9"/>
          <a:srcRect/>
          <a:stretch>
            <a:fillRect/>
          </a:stretch>
        </p:blipFill>
        <p:spPr>
          <a:xfrm>
            <a:off x="13960384" y="4041444"/>
            <a:ext cx="1130237" cy="1130237"/>
          </a:xfrm>
          <a:prstGeom prst="rect">
            <a:avLst/>
          </a:prstGeom>
        </p:spPr>
      </p:pic>
      <p:sp>
        <p:nvSpPr>
          <p:cNvPr id="21" name="TextBox 21"/>
          <p:cNvSpPr txBox="1"/>
          <p:nvPr/>
        </p:nvSpPr>
        <p:spPr>
          <a:xfrm>
            <a:off x="13613286" y="5351100"/>
            <a:ext cx="1824434"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Data</a:t>
            </a:r>
          </a:p>
          <a:p>
            <a:pPr algn="ctr">
              <a:lnSpc>
                <a:spcPts val="2639"/>
              </a:lnSpc>
            </a:pPr>
            <a:r>
              <a:rPr lang="en-US" sz="2199">
                <a:solidFill>
                  <a:srgbClr val="343D6C"/>
                </a:solidFill>
                <a:latin typeface="Open Sauce Bold"/>
              </a:rPr>
              <a:t>Management</a:t>
            </a:r>
          </a:p>
        </p:txBody>
      </p:sp>
      <p:pic>
        <p:nvPicPr>
          <p:cNvPr id="22" name="Picture 22"/>
          <p:cNvPicPr>
            <a:picLocks noChangeAspect="1"/>
          </p:cNvPicPr>
          <p:nvPr/>
        </p:nvPicPr>
        <p:blipFill>
          <a:blip r:embed="rId10"/>
          <a:srcRect/>
          <a:stretch>
            <a:fillRect/>
          </a:stretch>
        </p:blipFill>
        <p:spPr>
          <a:xfrm>
            <a:off x="15984055" y="5649612"/>
            <a:ext cx="1130237" cy="1130237"/>
          </a:xfrm>
          <a:prstGeom prst="rect">
            <a:avLst/>
          </a:prstGeom>
        </p:spPr>
      </p:pic>
      <p:sp>
        <p:nvSpPr>
          <p:cNvPr id="23" name="TextBox 23"/>
          <p:cNvSpPr txBox="1"/>
          <p:nvPr/>
        </p:nvSpPr>
        <p:spPr>
          <a:xfrm>
            <a:off x="15939459" y="6748744"/>
            <a:ext cx="1319775"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Bio-</a:t>
            </a:r>
          </a:p>
          <a:p>
            <a:pPr algn="ctr">
              <a:lnSpc>
                <a:spcPts val="2639"/>
              </a:lnSpc>
            </a:pPr>
            <a:r>
              <a:rPr lang="en-US" sz="2199">
                <a:solidFill>
                  <a:srgbClr val="343D6C"/>
                </a:solidFill>
                <a:latin typeface="Open Sauce Bold"/>
              </a:rPr>
              <a:t>Statistics</a:t>
            </a:r>
          </a:p>
        </p:txBody>
      </p:sp>
      <p:pic>
        <p:nvPicPr>
          <p:cNvPr id="24" name="Picture 24"/>
          <p:cNvPicPr>
            <a:picLocks noChangeAspect="1"/>
          </p:cNvPicPr>
          <p:nvPr/>
        </p:nvPicPr>
        <p:blipFill>
          <a:blip r:embed="rId6"/>
          <a:srcRect/>
          <a:stretch>
            <a:fillRect/>
          </a:stretch>
        </p:blipFill>
        <p:spPr>
          <a:xfrm>
            <a:off x="11701363" y="5477455"/>
            <a:ext cx="1271289" cy="1271289"/>
          </a:xfrm>
          <a:prstGeom prst="rect">
            <a:avLst/>
          </a:prstGeom>
        </p:spPr>
      </p:pic>
      <p:sp>
        <p:nvSpPr>
          <p:cNvPr id="25" name="TextBox 25"/>
          <p:cNvSpPr txBox="1"/>
          <p:nvPr/>
        </p:nvSpPr>
        <p:spPr>
          <a:xfrm>
            <a:off x="11687045" y="6760397"/>
            <a:ext cx="1484809" cy="666750"/>
          </a:xfrm>
          <a:prstGeom prst="rect">
            <a:avLst/>
          </a:prstGeom>
        </p:spPr>
        <p:txBody>
          <a:bodyPr lIns="0" tIns="0" rIns="0" bIns="0" rtlCol="0" anchor="t">
            <a:spAutoFit/>
          </a:bodyPr>
          <a:lstStyle/>
          <a:p>
            <a:pPr algn="ctr">
              <a:lnSpc>
                <a:spcPts val="2639"/>
              </a:lnSpc>
            </a:pPr>
            <a:r>
              <a:rPr lang="en-US" sz="2199">
                <a:solidFill>
                  <a:srgbClr val="343D6C"/>
                </a:solidFill>
                <a:latin typeface="Open Sauce Bold"/>
              </a:rPr>
              <a:t>Quality </a:t>
            </a:r>
          </a:p>
          <a:p>
            <a:pPr algn="ctr">
              <a:lnSpc>
                <a:spcPts val="2639"/>
              </a:lnSpc>
            </a:pPr>
            <a:r>
              <a:rPr lang="en-US" sz="2199">
                <a:solidFill>
                  <a:srgbClr val="343D6C"/>
                </a:solidFill>
                <a:latin typeface="Open Sauce Bold"/>
              </a:rPr>
              <a:t>Assurance</a:t>
            </a:r>
          </a:p>
        </p:txBody>
      </p:sp>
      <p:pic>
        <p:nvPicPr>
          <p:cNvPr id="26" name="Picture 26"/>
          <p:cNvPicPr>
            <a:picLocks noChangeAspect="1"/>
          </p:cNvPicPr>
          <p:nvPr/>
        </p:nvPicPr>
        <p:blipFill>
          <a:blip r:embed="rId11">
            <a:alphaModFix amt="7999"/>
          </a:blip>
          <a:srcRect l="5419" t="25723" r="24105" b="6646"/>
          <a:stretch>
            <a:fillRect/>
          </a:stretch>
        </p:blipFill>
        <p:spPr>
          <a:xfrm>
            <a:off x="-145700" y="6819900"/>
            <a:ext cx="3727100" cy="35766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16716" r="15735"/>
          <a:stretch>
            <a:fillRect/>
          </a:stretch>
        </p:blipFill>
        <p:spPr>
          <a:xfrm>
            <a:off x="11000413" y="0"/>
            <a:ext cx="7287587" cy="10287000"/>
          </a:xfrm>
          <a:prstGeom prst="rect">
            <a:avLst/>
          </a:prstGeom>
        </p:spPr>
      </p:pic>
      <p:pic>
        <p:nvPicPr>
          <p:cNvPr id="3" name="Picture 3"/>
          <p:cNvPicPr>
            <a:picLocks noChangeAspect="1"/>
          </p:cNvPicPr>
          <p:nvPr/>
        </p:nvPicPr>
        <p:blipFill>
          <a:blip r:embed="rId3"/>
          <a:srcRect l="1131" t="19278" b="19278"/>
          <a:stretch>
            <a:fillRect/>
          </a:stretch>
        </p:blipFill>
        <p:spPr>
          <a:xfrm>
            <a:off x="10981363" y="-169083"/>
            <a:ext cx="5825129" cy="10456083"/>
          </a:xfrm>
          <a:prstGeom prst="rect">
            <a:avLst/>
          </a:prstGeom>
        </p:spPr>
      </p:pic>
      <p:sp>
        <p:nvSpPr>
          <p:cNvPr id="4" name="TextBox 4"/>
          <p:cNvSpPr txBox="1"/>
          <p:nvPr/>
        </p:nvSpPr>
        <p:spPr>
          <a:xfrm>
            <a:off x="699002" y="1560149"/>
            <a:ext cx="9093151" cy="1739900"/>
          </a:xfrm>
          <a:prstGeom prst="rect">
            <a:avLst/>
          </a:prstGeom>
        </p:spPr>
        <p:txBody>
          <a:bodyPr lIns="0" tIns="0" rIns="0" bIns="0" rtlCol="0" anchor="t">
            <a:spAutoFit/>
          </a:bodyPr>
          <a:lstStyle/>
          <a:p>
            <a:pPr>
              <a:lnSpc>
                <a:spcPts val="6999"/>
              </a:lnSpc>
            </a:pPr>
            <a:r>
              <a:rPr lang="en-US" sz="4999">
                <a:solidFill>
                  <a:srgbClr val="343D6C"/>
                </a:solidFill>
                <a:latin typeface="Open Sauce"/>
              </a:rPr>
              <a:t>Reliable, Faster &amp; Innovative Team that sets us Apart</a:t>
            </a:r>
          </a:p>
        </p:txBody>
      </p:sp>
      <p:sp>
        <p:nvSpPr>
          <p:cNvPr id="5" name="TextBox 5"/>
          <p:cNvSpPr txBox="1"/>
          <p:nvPr/>
        </p:nvSpPr>
        <p:spPr>
          <a:xfrm>
            <a:off x="1236413" y="4104050"/>
            <a:ext cx="9744950" cy="2886710"/>
          </a:xfrm>
          <a:prstGeom prst="rect">
            <a:avLst/>
          </a:prstGeom>
        </p:spPr>
        <p:txBody>
          <a:bodyPr lIns="0" tIns="0" rIns="0" bIns="0" rtlCol="0" anchor="t">
            <a:spAutoFit/>
          </a:bodyPr>
          <a:lstStyle/>
          <a:p>
            <a:pPr marL="474976" lvl="1" indent="-237488">
              <a:lnSpc>
                <a:spcPts val="2859"/>
              </a:lnSpc>
              <a:buFont typeface="Arial"/>
              <a:buChar char="•"/>
            </a:pPr>
            <a:r>
              <a:rPr lang="en-US" sz="2199">
                <a:solidFill>
                  <a:srgbClr val="231F20"/>
                </a:solidFill>
                <a:latin typeface="Open Sauce"/>
              </a:rPr>
              <a:t>Well established and stable team </a:t>
            </a:r>
          </a:p>
          <a:p>
            <a:pPr marL="474976" lvl="1" indent="-237488">
              <a:lnSpc>
                <a:spcPts val="2859"/>
              </a:lnSpc>
              <a:buFont typeface="Arial"/>
              <a:buChar char="•"/>
            </a:pPr>
            <a:r>
              <a:rPr lang="en-US" sz="2199">
                <a:solidFill>
                  <a:srgbClr val="231F20"/>
                </a:solidFill>
                <a:latin typeface="Open Sauce"/>
              </a:rPr>
              <a:t>Highly skilled and experienced </a:t>
            </a:r>
          </a:p>
          <a:p>
            <a:pPr marL="474976" lvl="1" indent="-237488">
              <a:lnSpc>
                <a:spcPts val="2859"/>
              </a:lnSpc>
              <a:buFont typeface="Arial"/>
              <a:buChar char="•"/>
            </a:pPr>
            <a:r>
              <a:rPr lang="en-US" sz="2199">
                <a:solidFill>
                  <a:srgbClr val="231F20"/>
                </a:solidFill>
                <a:latin typeface="Open Sauce"/>
              </a:rPr>
              <a:t>Pro-active and open communication </a:t>
            </a:r>
          </a:p>
          <a:p>
            <a:pPr marL="474976" lvl="1" indent="-237488">
              <a:lnSpc>
                <a:spcPts val="2859"/>
              </a:lnSpc>
              <a:buFont typeface="Arial"/>
              <a:buChar char="•"/>
            </a:pPr>
            <a:r>
              <a:rPr lang="en-US" sz="2199">
                <a:solidFill>
                  <a:srgbClr val="231F20"/>
                </a:solidFill>
                <a:latin typeface="Open Sauce"/>
              </a:rPr>
              <a:t>Ownership over the responsibilities</a:t>
            </a:r>
          </a:p>
          <a:p>
            <a:pPr marL="474976" lvl="1" indent="-237488">
              <a:lnSpc>
                <a:spcPts val="2859"/>
              </a:lnSpc>
              <a:buFont typeface="Arial"/>
              <a:buChar char="•"/>
            </a:pPr>
            <a:r>
              <a:rPr lang="en-US" sz="2199">
                <a:solidFill>
                  <a:srgbClr val="231F20"/>
                </a:solidFill>
                <a:latin typeface="Open Sauce"/>
              </a:rPr>
              <a:t>Implementing smart and practical solutions </a:t>
            </a:r>
          </a:p>
          <a:p>
            <a:pPr marL="474976" lvl="1" indent="-237488">
              <a:lnSpc>
                <a:spcPts val="2859"/>
              </a:lnSpc>
              <a:buFont typeface="Arial"/>
              <a:buChar char="•"/>
            </a:pPr>
            <a:r>
              <a:rPr lang="en-US" sz="2199">
                <a:solidFill>
                  <a:srgbClr val="231F20"/>
                </a:solidFill>
                <a:latin typeface="Open Sauce"/>
              </a:rPr>
              <a:t>Measurable performance through Milestone</a:t>
            </a:r>
          </a:p>
          <a:p>
            <a:pPr marL="474976" lvl="1" indent="-237488">
              <a:lnSpc>
                <a:spcPts val="2859"/>
              </a:lnSpc>
              <a:buFont typeface="Arial"/>
              <a:buChar char="•"/>
            </a:pPr>
            <a:r>
              <a:rPr lang="en-US" sz="2199">
                <a:solidFill>
                  <a:srgbClr val="231F20"/>
                </a:solidFill>
                <a:latin typeface="Open Sauce"/>
              </a:rPr>
              <a:t>Quick responsiveness and reaction time</a:t>
            </a:r>
          </a:p>
          <a:p>
            <a:pPr>
              <a:lnSpc>
                <a:spcPts val="2859"/>
              </a:lnSpc>
            </a:pPr>
            <a:endParaRPr lang="en-US" sz="2199">
              <a:solidFill>
                <a:srgbClr val="231F20"/>
              </a:solidFill>
              <a:latin typeface="Open Sauce"/>
            </a:endParaRPr>
          </a:p>
        </p:txBody>
      </p:sp>
      <p:pic>
        <p:nvPicPr>
          <p:cNvPr id="6" name="Picture 6"/>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000" y="933450"/>
            <a:ext cx="9595111" cy="853943"/>
          </a:xfrm>
          <a:prstGeom prst="rect">
            <a:avLst/>
          </a:prstGeom>
        </p:spPr>
        <p:txBody>
          <a:bodyPr lIns="0" tIns="0" rIns="0" bIns="0" rtlCol="0" anchor="t">
            <a:spAutoFit/>
          </a:bodyPr>
          <a:lstStyle/>
          <a:p>
            <a:pPr algn="ctr">
              <a:lnSpc>
                <a:spcPts val="6999"/>
              </a:lnSpc>
            </a:pPr>
            <a:r>
              <a:rPr lang="en-US" sz="4999" dirty="0">
                <a:solidFill>
                  <a:srgbClr val="343D6C"/>
                </a:solidFill>
                <a:latin typeface="Open Sauce"/>
              </a:rPr>
              <a:t>Clinical Team Experience</a:t>
            </a:r>
          </a:p>
        </p:txBody>
      </p:sp>
      <p:grpSp>
        <p:nvGrpSpPr>
          <p:cNvPr id="3" name="Group 3"/>
          <p:cNvGrpSpPr>
            <a:grpSpLocks noChangeAspect="1"/>
          </p:cNvGrpSpPr>
          <p:nvPr/>
        </p:nvGrpSpPr>
        <p:grpSpPr>
          <a:xfrm rot="-3240">
            <a:off x="1502" y="7121438"/>
            <a:ext cx="18284997" cy="3195046"/>
            <a:chOff x="0" y="0"/>
            <a:chExt cx="28516720" cy="4982896"/>
          </a:xfrm>
        </p:grpSpPr>
        <p:sp>
          <p:nvSpPr>
            <p:cNvPr id="4" name="Freeform 4"/>
            <p:cNvSpPr/>
            <p:nvPr/>
          </p:nvSpPr>
          <p:spPr>
            <a:xfrm>
              <a:off x="0" y="0"/>
              <a:ext cx="28516706" cy="4982972"/>
            </a:xfrm>
            <a:custGeom>
              <a:avLst/>
              <a:gdLst/>
              <a:ahLst/>
              <a:cxnLst/>
              <a:rect l="l" t="t" r="r" b="b"/>
              <a:pathLst>
                <a:path w="28516706" h="4982972">
                  <a:moveTo>
                    <a:pt x="28516706" y="0"/>
                  </a:moveTo>
                  <a:lnTo>
                    <a:pt x="4699" y="47625"/>
                  </a:lnTo>
                  <a:lnTo>
                    <a:pt x="0" y="4955921"/>
                  </a:lnTo>
                  <a:lnTo>
                    <a:pt x="28512008" y="4982972"/>
                  </a:lnTo>
                  <a:lnTo>
                    <a:pt x="28516706" y="0"/>
                  </a:lnTo>
                  <a:close/>
                </a:path>
              </a:pathLst>
            </a:custGeom>
            <a:blipFill>
              <a:blip r:embed="rId2"/>
              <a:stretch>
                <a:fillRect l="-83" t="-1421" r="-88" b="-912"/>
              </a:stretch>
            </a:blipFill>
          </p:spPr>
        </p:sp>
      </p:grpSp>
      <p:pic>
        <p:nvPicPr>
          <p:cNvPr id="5" name="Picture 5"/>
          <p:cNvPicPr>
            <a:picLocks noChangeAspect="1"/>
          </p:cNvPicPr>
          <p:nvPr/>
        </p:nvPicPr>
        <p:blipFill>
          <a:blip r:embed="rId3"/>
          <a:srcRect/>
          <a:stretch>
            <a:fillRect/>
          </a:stretch>
        </p:blipFill>
        <p:spPr>
          <a:xfrm>
            <a:off x="3000" y="6987703"/>
            <a:ext cx="18273507" cy="1758947"/>
          </a:xfrm>
          <a:prstGeom prst="rect">
            <a:avLst/>
          </a:prstGeom>
        </p:spPr>
      </p:pic>
      <p:grpSp>
        <p:nvGrpSpPr>
          <p:cNvPr id="6" name="Group 6"/>
          <p:cNvGrpSpPr/>
          <p:nvPr/>
        </p:nvGrpSpPr>
        <p:grpSpPr>
          <a:xfrm>
            <a:off x="1817087" y="2628900"/>
            <a:ext cx="4911790" cy="4764642"/>
            <a:chOff x="0" y="-261017"/>
            <a:chExt cx="6549054" cy="6352856"/>
          </a:xfrm>
        </p:grpSpPr>
        <p:sp>
          <p:nvSpPr>
            <p:cNvPr id="7" name="TextBox 7"/>
            <p:cNvSpPr txBox="1"/>
            <p:nvPr/>
          </p:nvSpPr>
          <p:spPr>
            <a:xfrm>
              <a:off x="2402238" y="5359158"/>
              <a:ext cx="1274160" cy="732681"/>
            </a:xfrm>
            <a:prstGeom prst="rect">
              <a:avLst/>
            </a:prstGeom>
          </p:spPr>
          <p:txBody>
            <a:bodyPr wrap="square" lIns="0" tIns="0" rIns="0" bIns="0" rtlCol="0" anchor="t">
              <a:spAutoFit/>
            </a:bodyPr>
            <a:lstStyle/>
            <a:p>
              <a:pPr algn="ctr">
                <a:lnSpc>
                  <a:spcPts val="2223"/>
                </a:lnSpc>
              </a:pPr>
              <a:r>
                <a:rPr lang="en-US" sz="1588" dirty="0">
                  <a:solidFill>
                    <a:srgbClr val="13538A"/>
                  </a:solidFill>
                  <a:latin typeface="Open Sauce"/>
                </a:rPr>
                <a:t>Phase 3</a:t>
              </a:r>
            </a:p>
            <a:p>
              <a:pPr algn="ctr">
                <a:lnSpc>
                  <a:spcPts val="2223"/>
                </a:lnSpc>
              </a:pPr>
              <a:r>
                <a:rPr lang="en-US" sz="1588" dirty="0">
                  <a:solidFill>
                    <a:srgbClr val="13538A"/>
                  </a:solidFill>
                  <a:latin typeface="Open Sauce"/>
                </a:rPr>
                <a:t>43%</a:t>
              </a:r>
            </a:p>
          </p:txBody>
        </p:sp>
        <p:sp>
          <p:nvSpPr>
            <p:cNvPr id="8" name="TextBox 8"/>
            <p:cNvSpPr txBox="1"/>
            <p:nvPr/>
          </p:nvSpPr>
          <p:spPr>
            <a:xfrm>
              <a:off x="0" y="619030"/>
              <a:ext cx="1052333"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Phase 4</a:t>
              </a:r>
            </a:p>
            <a:p>
              <a:pPr algn="ctr">
                <a:lnSpc>
                  <a:spcPts val="2223"/>
                </a:lnSpc>
              </a:pPr>
              <a:r>
                <a:rPr lang="en-US" sz="1588">
                  <a:solidFill>
                    <a:srgbClr val="13538A"/>
                  </a:solidFill>
                  <a:latin typeface="Open Sauce"/>
                </a:rPr>
                <a:t>27%</a:t>
              </a:r>
            </a:p>
          </p:txBody>
        </p:sp>
        <p:sp>
          <p:nvSpPr>
            <p:cNvPr id="9" name="TextBox 9"/>
            <p:cNvSpPr txBox="1"/>
            <p:nvPr/>
          </p:nvSpPr>
          <p:spPr>
            <a:xfrm>
              <a:off x="4079618" y="-261017"/>
              <a:ext cx="1302445" cy="732681"/>
            </a:xfrm>
            <a:prstGeom prst="rect">
              <a:avLst/>
            </a:prstGeom>
          </p:spPr>
          <p:txBody>
            <a:bodyPr wrap="square" lIns="0" tIns="0" rIns="0" bIns="0" rtlCol="0" anchor="t">
              <a:spAutoFit/>
            </a:bodyPr>
            <a:lstStyle/>
            <a:p>
              <a:pPr algn="ctr">
                <a:lnSpc>
                  <a:spcPts val="2223"/>
                </a:lnSpc>
              </a:pPr>
              <a:r>
                <a:rPr lang="en-US" sz="1588" dirty="0">
                  <a:solidFill>
                    <a:srgbClr val="13538A"/>
                  </a:solidFill>
                  <a:latin typeface="Open Sauce"/>
                </a:rPr>
                <a:t>Phase 1</a:t>
              </a:r>
            </a:p>
            <a:p>
              <a:pPr algn="ctr">
                <a:lnSpc>
                  <a:spcPts val="2223"/>
                </a:lnSpc>
              </a:pPr>
              <a:r>
                <a:rPr lang="en-US" sz="1588" dirty="0">
                  <a:solidFill>
                    <a:srgbClr val="13538A"/>
                  </a:solidFill>
                  <a:latin typeface="Open Sauce"/>
                </a:rPr>
                <a:t>15%</a:t>
              </a:r>
            </a:p>
          </p:txBody>
        </p:sp>
        <p:sp>
          <p:nvSpPr>
            <p:cNvPr id="10" name="TextBox 10"/>
            <p:cNvSpPr txBox="1"/>
            <p:nvPr/>
          </p:nvSpPr>
          <p:spPr>
            <a:xfrm>
              <a:off x="5498906" y="2063427"/>
              <a:ext cx="1050148"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Phase 2</a:t>
              </a:r>
            </a:p>
            <a:p>
              <a:pPr algn="ctr">
                <a:lnSpc>
                  <a:spcPts val="2223"/>
                </a:lnSpc>
              </a:pPr>
              <a:r>
                <a:rPr lang="en-US" sz="1588">
                  <a:solidFill>
                    <a:srgbClr val="13538A"/>
                  </a:solidFill>
                  <a:latin typeface="Open Sauce"/>
                </a:rPr>
                <a:t>15%</a:t>
              </a:r>
            </a:p>
          </p:txBody>
        </p:sp>
        <p:grpSp>
          <p:nvGrpSpPr>
            <p:cNvPr id="11" name="Group 11"/>
            <p:cNvGrpSpPr>
              <a:grpSpLocks noChangeAspect="1"/>
            </p:cNvGrpSpPr>
            <p:nvPr/>
          </p:nvGrpSpPr>
          <p:grpSpPr>
            <a:xfrm>
              <a:off x="902187" y="600231"/>
              <a:ext cx="4592257" cy="4592257"/>
              <a:chOff x="0" y="0"/>
              <a:chExt cx="2540000" cy="2540000"/>
            </a:xfrm>
          </p:grpSpPr>
          <p:sp>
            <p:nvSpPr>
              <p:cNvPr id="12" name="Freeform 12"/>
              <p:cNvSpPr/>
              <p:nvPr/>
            </p:nvSpPr>
            <p:spPr>
              <a:xfrm>
                <a:off x="1270000" y="0"/>
                <a:ext cx="1063476" cy="1270000"/>
              </a:xfrm>
              <a:custGeom>
                <a:avLst/>
                <a:gdLst/>
                <a:ahLst/>
                <a:cxnLst/>
                <a:rect l="l" t="t" r="r" b="b"/>
                <a:pathLst>
                  <a:path w="1063476" h="1270000">
                    <a:moveTo>
                      <a:pt x="0" y="0"/>
                    </a:moveTo>
                    <a:lnTo>
                      <a:pt x="0" y="0"/>
                    </a:lnTo>
                    <a:cubicBezTo>
                      <a:pt x="428989" y="0"/>
                      <a:pt x="828984" y="216569"/>
                      <a:pt x="1063476" y="575797"/>
                    </a:cubicBezTo>
                    <a:lnTo>
                      <a:pt x="0" y="1270000"/>
                    </a:lnTo>
                    <a:close/>
                  </a:path>
                </a:pathLst>
              </a:custGeom>
              <a:solidFill>
                <a:srgbClr val="86EAE9"/>
              </a:solidFill>
            </p:spPr>
          </p:sp>
          <p:sp>
            <p:nvSpPr>
              <p:cNvPr id="13" name="Freeform 13"/>
              <p:cNvSpPr/>
              <p:nvPr/>
            </p:nvSpPr>
            <p:spPr>
              <a:xfrm>
                <a:off x="1270000" y="523513"/>
                <a:ext cx="1339508" cy="1198815"/>
              </a:xfrm>
              <a:custGeom>
                <a:avLst/>
                <a:gdLst/>
                <a:ahLst/>
                <a:cxnLst/>
                <a:rect l="l" t="t" r="r" b="b"/>
                <a:pathLst>
                  <a:path w="1339508" h="1198815">
                    <a:moveTo>
                      <a:pt x="1027452" y="0"/>
                    </a:moveTo>
                    <a:cubicBezTo>
                      <a:pt x="1279605" y="347059"/>
                      <a:pt x="1339508" y="797958"/>
                      <a:pt x="1186718" y="1198815"/>
                    </a:cubicBezTo>
                    <a:lnTo>
                      <a:pt x="0" y="746487"/>
                    </a:lnTo>
                    <a:close/>
                  </a:path>
                </a:pathLst>
              </a:custGeom>
              <a:solidFill>
                <a:srgbClr val="5DBDD3"/>
              </a:solidFill>
            </p:spPr>
          </p:sp>
          <p:sp>
            <p:nvSpPr>
              <p:cNvPr id="14" name="Freeform 14"/>
              <p:cNvSpPr/>
              <p:nvPr/>
            </p:nvSpPr>
            <p:spPr>
              <a:xfrm>
                <a:off x="3634" y="1270000"/>
                <a:ext cx="2474208" cy="1333142"/>
              </a:xfrm>
              <a:custGeom>
                <a:avLst/>
                <a:gdLst/>
                <a:ahLst/>
                <a:cxnLst/>
                <a:rect l="l" t="t" r="r" b="b"/>
                <a:pathLst>
                  <a:path w="2474208" h="1333142">
                    <a:moveTo>
                      <a:pt x="2474208" y="392452"/>
                    </a:moveTo>
                    <a:cubicBezTo>
                      <a:pt x="2286767" y="969335"/>
                      <a:pt x="1717543" y="1333142"/>
                      <a:pt x="1115280" y="1260981"/>
                    </a:cubicBezTo>
                    <a:cubicBezTo>
                      <a:pt x="513016" y="1188820"/>
                      <a:pt x="45851" y="700837"/>
                      <a:pt x="0" y="96001"/>
                    </a:cubicBezTo>
                    <a:lnTo>
                      <a:pt x="1266366" y="0"/>
                    </a:lnTo>
                    <a:close/>
                  </a:path>
                </a:pathLst>
              </a:custGeom>
              <a:solidFill>
                <a:srgbClr val="4591B8"/>
              </a:solidFill>
            </p:spPr>
          </p:sp>
          <p:sp>
            <p:nvSpPr>
              <p:cNvPr id="15" name="Freeform 15"/>
              <p:cNvSpPr/>
              <p:nvPr/>
            </p:nvSpPr>
            <p:spPr>
              <a:xfrm>
                <a:off x="-35675" y="0"/>
                <a:ext cx="1305675" cy="1429173"/>
              </a:xfrm>
              <a:custGeom>
                <a:avLst/>
                <a:gdLst/>
                <a:ahLst/>
                <a:cxnLst/>
                <a:rect l="l" t="t" r="r" b="b"/>
                <a:pathLst>
                  <a:path w="1305675" h="1429173">
                    <a:moveTo>
                      <a:pt x="45689" y="1429173"/>
                    </a:moveTo>
                    <a:cubicBezTo>
                      <a:pt x="0" y="1067505"/>
                      <a:pt x="111929" y="703641"/>
                      <a:pt x="352992" y="430182"/>
                    </a:cubicBezTo>
                    <a:cubicBezTo>
                      <a:pt x="594055" y="156722"/>
                      <a:pt x="941005" y="36"/>
                      <a:pt x="1305548" y="0"/>
                    </a:cubicBezTo>
                    <a:lnTo>
                      <a:pt x="1305675" y="1270000"/>
                    </a:lnTo>
                    <a:close/>
                  </a:path>
                </a:pathLst>
              </a:custGeom>
              <a:solidFill>
                <a:srgbClr val="3B6696"/>
              </a:solidFill>
            </p:spPr>
          </p:sp>
        </p:grpSp>
      </p:grpSp>
      <p:grpSp>
        <p:nvGrpSpPr>
          <p:cNvPr id="16" name="Group 16"/>
          <p:cNvGrpSpPr/>
          <p:nvPr/>
        </p:nvGrpSpPr>
        <p:grpSpPr>
          <a:xfrm>
            <a:off x="8911724" y="3099433"/>
            <a:ext cx="7409770" cy="3960496"/>
            <a:chOff x="0" y="-38100"/>
            <a:chExt cx="9879693" cy="5280662"/>
          </a:xfrm>
        </p:grpSpPr>
        <p:sp>
          <p:nvSpPr>
            <p:cNvPr id="17" name="TextBox 17"/>
            <p:cNvSpPr txBox="1"/>
            <p:nvPr/>
          </p:nvSpPr>
          <p:spPr>
            <a:xfrm>
              <a:off x="7408698" y="591087"/>
              <a:ext cx="2470995"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Chemical Products</a:t>
              </a:r>
            </a:p>
            <a:p>
              <a:pPr algn="ctr">
                <a:lnSpc>
                  <a:spcPts val="2223"/>
                </a:lnSpc>
              </a:pPr>
              <a:r>
                <a:rPr lang="en-US" sz="1588">
                  <a:solidFill>
                    <a:srgbClr val="13538A"/>
                  </a:solidFill>
                  <a:latin typeface="Open Sauce"/>
                </a:rPr>
                <a:t>33%</a:t>
              </a:r>
            </a:p>
          </p:txBody>
        </p:sp>
        <p:sp>
          <p:nvSpPr>
            <p:cNvPr id="18" name="TextBox 18"/>
            <p:cNvSpPr txBox="1"/>
            <p:nvPr/>
          </p:nvSpPr>
          <p:spPr>
            <a:xfrm>
              <a:off x="704376" y="4005808"/>
              <a:ext cx="2156341"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Medical Devices</a:t>
              </a:r>
            </a:p>
            <a:p>
              <a:pPr algn="ctr">
                <a:lnSpc>
                  <a:spcPts val="2223"/>
                </a:lnSpc>
              </a:pPr>
              <a:r>
                <a:rPr lang="en-US" sz="1588">
                  <a:solidFill>
                    <a:srgbClr val="13538A"/>
                  </a:solidFill>
                  <a:latin typeface="Open Sauce"/>
                </a:rPr>
                <a:t>26%</a:t>
              </a:r>
            </a:p>
          </p:txBody>
        </p:sp>
        <p:sp>
          <p:nvSpPr>
            <p:cNvPr id="19" name="TextBox 19"/>
            <p:cNvSpPr txBox="1"/>
            <p:nvPr/>
          </p:nvSpPr>
          <p:spPr>
            <a:xfrm>
              <a:off x="0" y="-38100"/>
              <a:ext cx="2987801"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Nutraceutical Products</a:t>
              </a:r>
            </a:p>
            <a:p>
              <a:pPr algn="ctr">
                <a:lnSpc>
                  <a:spcPts val="2223"/>
                </a:lnSpc>
              </a:pPr>
              <a:r>
                <a:rPr lang="en-US" sz="1588">
                  <a:solidFill>
                    <a:srgbClr val="13538A"/>
                  </a:solidFill>
                  <a:latin typeface="Open Sauce"/>
                </a:rPr>
                <a:t>24%</a:t>
              </a:r>
            </a:p>
          </p:txBody>
        </p:sp>
        <p:sp>
          <p:nvSpPr>
            <p:cNvPr id="20" name="TextBox 20"/>
            <p:cNvSpPr txBox="1"/>
            <p:nvPr/>
          </p:nvSpPr>
          <p:spPr>
            <a:xfrm>
              <a:off x="6402522" y="4509881"/>
              <a:ext cx="2539295" cy="732681"/>
            </a:xfrm>
            <a:prstGeom prst="rect">
              <a:avLst/>
            </a:prstGeom>
          </p:spPr>
          <p:txBody>
            <a:bodyPr lIns="0" tIns="0" rIns="0" bIns="0" rtlCol="0" anchor="t">
              <a:spAutoFit/>
            </a:bodyPr>
            <a:lstStyle/>
            <a:p>
              <a:pPr algn="ctr">
                <a:lnSpc>
                  <a:spcPts val="2223"/>
                </a:lnSpc>
              </a:pPr>
              <a:r>
                <a:rPr lang="en-US" sz="1588">
                  <a:solidFill>
                    <a:srgbClr val="13538A"/>
                  </a:solidFill>
                  <a:latin typeface="Open Sauce"/>
                </a:rPr>
                <a:t>Biological Products</a:t>
              </a:r>
            </a:p>
            <a:p>
              <a:pPr algn="ctr">
                <a:lnSpc>
                  <a:spcPts val="2223"/>
                </a:lnSpc>
              </a:pPr>
              <a:r>
                <a:rPr lang="en-US" sz="1588">
                  <a:solidFill>
                    <a:srgbClr val="13538A"/>
                  </a:solidFill>
                  <a:latin typeface="Open Sauce"/>
                </a:rPr>
                <a:t>17%</a:t>
              </a:r>
            </a:p>
          </p:txBody>
        </p:sp>
        <p:grpSp>
          <p:nvGrpSpPr>
            <p:cNvPr id="21" name="Group 21"/>
            <p:cNvGrpSpPr>
              <a:grpSpLocks noChangeAspect="1"/>
            </p:cNvGrpSpPr>
            <p:nvPr/>
          </p:nvGrpSpPr>
          <p:grpSpPr>
            <a:xfrm>
              <a:off x="2591051" y="136659"/>
              <a:ext cx="4765750" cy="4633311"/>
              <a:chOff x="-32652" y="0"/>
              <a:chExt cx="2635960" cy="2562707"/>
            </a:xfrm>
          </p:grpSpPr>
          <p:sp>
            <p:nvSpPr>
              <p:cNvPr id="22" name="Freeform 22"/>
              <p:cNvSpPr/>
              <p:nvPr/>
            </p:nvSpPr>
            <p:spPr>
              <a:xfrm>
                <a:off x="1270000" y="0"/>
                <a:ext cx="1333308" cy="1936685"/>
              </a:xfrm>
              <a:custGeom>
                <a:avLst/>
                <a:gdLst/>
                <a:ahLst/>
                <a:cxnLst/>
                <a:rect l="l" t="t" r="r" b="b"/>
                <a:pathLst>
                  <a:path w="1333308" h="1936685">
                    <a:moveTo>
                      <a:pt x="0" y="0"/>
                    </a:moveTo>
                    <a:cubicBezTo>
                      <a:pt x="460326" y="0"/>
                      <a:pt x="884614" y="249090"/>
                      <a:pt x="1108961" y="651045"/>
                    </a:cubicBezTo>
                    <a:cubicBezTo>
                      <a:pt x="1333308" y="1053000"/>
                      <a:pt x="1322587" y="1544886"/>
                      <a:pt x="1080940" y="1936685"/>
                    </a:cubicBezTo>
                    <a:lnTo>
                      <a:pt x="0" y="1270000"/>
                    </a:lnTo>
                    <a:close/>
                  </a:path>
                </a:pathLst>
              </a:custGeom>
              <a:solidFill>
                <a:srgbClr val="FA8848"/>
              </a:solidFill>
            </p:spPr>
          </p:sp>
          <p:sp>
            <p:nvSpPr>
              <p:cNvPr id="23" name="Freeform 23"/>
              <p:cNvSpPr/>
              <p:nvPr/>
            </p:nvSpPr>
            <p:spPr>
              <a:xfrm>
                <a:off x="1206526" y="1270000"/>
                <a:ext cx="1176383" cy="1292707"/>
              </a:xfrm>
              <a:custGeom>
                <a:avLst/>
                <a:gdLst/>
                <a:ahLst/>
                <a:cxnLst/>
                <a:rect l="l" t="t" r="r" b="b"/>
                <a:pathLst>
                  <a:path w="1176383" h="1292707">
                    <a:moveTo>
                      <a:pt x="1176384" y="611827"/>
                    </a:moveTo>
                    <a:cubicBezTo>
                      <a:pt x="942216" y="1037777"/>
                      <a:pt x="485467" y="1292707"/>
                      <a:pt x="0" y="1268413"/>
                    </a:cubicBezTo>
                    <a:lnTo>
                      <a:pt x="63474" y="0"/>
                    </a:lnTo>
                    <a:close/>
                  </a:path>
                </a:pathLst>
              </a:custGeom>
              <a:solidFill>
                <a:srgbClr val="DE5453"/>
              </a:solidFill>
            </p:spPr>
          </p:sp>
          <p:sp>
            <p:nvSpPr>
              <p:cNvPr id="24" name="Freeform 24"/>
              <p:cNvSpPr/>
              <p:nvPr/>
            </p:nvSpPr>
            <p:spPr>
              <a:xfrm>
                <a:off x="-32652" y="1127007"/>
                <a:ext cx="1302652" cy="1412993"/>
              </a:xfrm>
              <a:custGeom>
                <a:avLst/>
                <a:gdLst/>
                <a:ahLst/>
                <a:cxnLst/>
                <a:rect l="l" t="t" r="r" b="b"/>
                <a:pathLst>
                  <a:path w="1302652" h="1412993">
                    <a:moveTo>
                      <a:pt x="1302652" y="1412993"/>
                    </a:moveTo>
                    <a:cubicBezTo>
                      <a:pt x="940928" y="1412993"/>
                      <a:pt x="596367" y="1258747"/>
                      <a:pt x="355419" y="988954"/>
                    </a:cubicBezTo>
                    <a:cubicBezTo>
                      <a:pt x="114471" y="719161"/>
                      <a:pt x="0" y="359424"/>
                      <a:pt x="40728" y="0"/>
                    </a:cubicBezTo>
                    <a:lnTo>
                      <a:pt x="1302652" y="142993"/>
                    </a:lnTo>
                    <a:close/>
                  </a:path>
                </a:pathLst>
              </a:custGeom>
              <a:solidFill>
                <a:srgbClr val="B4265B"/>
              </a:solidFill>
            </p:spPr>
          </p:sp>
          <p:sp>
            <p:nvSpPr>
              <p:cNvPr id="25" name="Freeform 25"/>
              <p:cNvSpPr/>
              <p:nvPr/>
            </p:nvSpPr>
            <p:spPr>
              <a:xfrm>
                <a:off x="2506" y="0"/>
                <a:ext cx="1267494" cy="1270000"/>
              </a:xfrm>
              <a:custGeom>
                <a:avLst/>
                <a:gdLst/>
                <a:ahLst/>
                <a:cxnLst/>
                <a:rect l="l" t="t" r="r" b="b"/>
                <a:pathLst>
                  <a:path w="1267494" h="1270000">
                    <a:moveTo>
                      <a:pt x="0" y="1190256"/>
                    </a:moveTo>
                    <a:cubicBezTo>
                      <a:pt x="42094" y="521190"/>
                      <a:pt x="596978" y="67"/>
                      <a:pt x="1267367" y="0"/>
                    </a:cubicBezTo>
                    <a:lnTo>
                      <a:pt x="1267494" y="1270000"/>
                    </a:lnTo>
                    <a:close/>
                  </a:path>
                </a:pathLst>
              </a:custGeom>
              <a:solidFill>
                <a:srgbClr val="7E025C"/>
              </a:solidFill>
            </p:spPr>
          </p:sp>
        </p:grpSp>
      </p:grpSp>
      <p:pic>
        <p:nvPicPr>
          <p:cNvPr id="26" name="Picture 26"/>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
        <p:nvSpPr>
          <p:cNvPr id="27" name="TextBox 2">
            <a:extLst>
              <a:ext uri="{FF2B5EF4-FFF2-40B4-BE49-F238E27FC236}">
                <a16:creationId xmlns:a16="http://schemas.microsoft.com/office/drawing/2014/main" id="{9ABAB062-7C50-BAC4-5F66-C547D52D15F6}"/>
              </a:ext>
            </a:extLst>
          </p:cNvPr>
          <p:cNvSpPr txBox="1"/>
          <p:nvPr/>
        </p:nvSpPr>
        <p:spPr>
          <a:xfrm>
            <a:off x="1152752" y="1778331"/>
            <a:ext cx="9595111" cy="445891"/>
          </a:xfrm>
          <a:prstGeom prst="rect">
            <a:avLst/>
          </a:prstGeom>
        </p:spPr>
        <p:txBody>
          <a:bodyPr wrap="square" lIns="0" tIns="0" rIns="0" bIns="0" rtlCol="0" anchor="t">
            <a:spAutoFit/>
          </a:bodyPr>
          <a:lstStyle/>
          <a:p>
            <a:pPr marL="323850" lvl="1">
              <a:lnSpc>
                <a:spcPts val="3900"/>
              </a:lnSpc>
            </a:pPr>
            <a:r>
              <a:rPr lang="en-US" sz="2400" dirty="0">
                <a:solidFill>
                  <a:srgbClr val="231F20"/>
                </a:solidFill>
                <a:latin typeface="Open Sauce"/>
              </a:rPr>
              <a:t>With 100+ Clinical Trial experience in various Therapeutics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36007" r="7162"/>
          <a:stretch>
            <a:fillRect/>
          </a:stretch>
        </p:blipFill>
        <p:spPr>
          <a:xfrm>
            <a:off x="9963139" y="-114300"/>
            <a:ext cx="8324861" cy="10484270"/>
          </a:xfrm>
          <a:prstGeom prst="rect">
            <a:avLst/>
          </a:prstGeom>
        </p:spPr>
      </p:pic>
      <p:pic>
        <p:nvPicPr>
          <p:cNvPr id="3" name="Picture 3"/>
          <p:cNvPicPr>
            <a:picLocks noChangeAspect="1"/>
          </p:cNvPicPr>
          <p:nvPr/>
        </p:nvPicPr>
        <p:blipFill>
          <a:blip r:embed="rId3"/>
          <a:srcRect t="15272" r="13845" b="15272"/>
          <a:stretch>
            <a:fillRect/>
          </a:stretch>
        </p:blipFill>
        <p:spPr>
          <a:xfrm flipH="1" flipV="1">
            <a:off x="9615773" y="0"/>
            <a:ext cx="4509796" cy="10450183"/>
          </a:xfrm>
          <a:prstGeom prst="rect">
            <a:avLst/>
          </a:prstGeom>
        </p:spPr>
      </p:pic>
      <p:sp>
        <p:nvSpPr>
          <p:cNvPr id="4" name="TextBox 4"/>
          <p:cNvSpPr txBox="1"/>
          <p:nvPr/>
        </p:nvSpPr>
        <p:spPr>
          <a:xfrm>
            <a:off x="699002" y="800100"/>
            <a:ext cx="9264137" cy="1739846"/>
          </a:xfrm>
          <a:prstGeom prst="rect">
            <a:avLst/>
          </a:prstGeom>
        </p:spPr>
        <p:txBody>
          <a:bodyPr lIns="0" tIns="0" rIns="0" bIns="0" rtlCol="0" anchor="t">
            <a:spAutoFit/>
          </a:bodyPr>
          <a:lstStyle/>
          <a:p>
            <a:pPr>
              <a:lnSpc>
                <a:spcPts val="6999"/>
              </a:lnSpc>
            </a:pPr>
            <a:r>
              <a:rPr lang="en-US" sz="4999" dirty="0">
                <a:solidFill>
                  <a:srgbClr val="343D6C"/>
                </a:solidFill>
                <a:latin typeface="Open Sauce"/>
              </a:rPr>
              <a:t>Wide Range of Therapeutic Areas experiences </a:t>
            </a:r>
          </a:p>
        </p:txBody>
      </p:sp>
      <p:sp>
        <p:nvSpPr>
          <p:cNvPr id="5" name="TextBox 5"/>
          <p:cNvSpPr txBox="1"/>
          <p:nvPr/>
        </p:nvSpPr>
        <p:spPr>
          <a:xfrm>
            <a:off x="1521100" y="3009900"/>
            <a:ext cx="8555740" cy="5464894"/>
          </a:xfrm>
          <a:prstGeom prst="rect">
            <a:avLst/>
          </a:prstGeom>
        </p:spPr>
        <p:txBody>
          <a:bodyPr lIns="0" tIns="0" rIns="0" bIns="0" rtlCol="0" anchor="t">
            <a:spAutoFit/>
          </a:bodyPr>
          <a:lstStyle/>
          <a:p>
            <a:pPr marL="647692" lvl="1" indent="-323846">
              <a:lnSpc>
                <a:spcPts val="3899"/>
              </a:lnSpc>
              <a:buFont typeface="Arial"/>
              <a:buChar char="•"/>
            </a:pPr>
            <a:r>
              <a:rPr lang="en-US" sz="2999" dirty="0">
                <a:solidFill>
                  <a:srgbClr val="231F20"/>
                </a:solidFill>
                <a:latin typeface="Open Sauce"/>
              </a:rPr>
              <a:t>Cardiovascular </a:t>
            </a:r>
          </a:p>
          <a:p>
            <a:pPr marL="647692" lvl="1" indent="-323846">
              <a:lnSpc>
                <a:spcPts val="3899"/>
              </a:lnSpc>
              <a:buFont typeface="Arial"/>
              <a:buChar char="•"/>
            </a:pPr>
            <a:r>
              <a:rPr lang="en-US" sz="2999" dirty="0">
                <a:solidFill>
                  <a:srgbClr val="231F20"/>
                </a:solidFill>
                <a:latin typeface="Open Sauce"/>
              </a:rPr>
              <a:t>Ophthalmology</a:t>
            </a:r>
          </a:p>
          <a:p>
            <a:pPr marL="647692" lvl="1" indent="-323846">
              <a:lnSpc>
                <a:spcPts val="3899"/>
              </a:lnSpc>
              <a:buFont typeface="Arial"/>
              <a:buChar char="•"/>
            </a:pPr>
            <a:r>
              <a:rPr lang="en-US" sz="2999" dirty="0">
                <a:solidFill>
                  <a:srgbClr val="231F20"/>
                </a:solidFill>
                <a:latin typeface="Open Sauce"/>
              </a:rPr>
              <a:t>Oncology </a:t>
            </a:r>
          </a:p>
          <a:p>
            <a:pPr marL="647692" lvl="1" indent="-323846">
              <a:lnSpc>
                <a:spcPts val="3899"/>
              </a:lnSpc>
              <a:buFont typeface="Arial"/>
              <a:buChar char="•"/>
            </a:pPr>
            <a:r>
              <a:rPr lang="en-US" sz="2999" dirty="0">
                <a:solidFill>
                  <a:srgbClr val="231F20"/>
                </a:solidFill>
                <a:latin typeface="Open Sauce"/>
              </a:rPr>
              <a:t>Respiratory </a:t>
            </a:r>
          </a:p>
          <a:p>
            <a:pPr marL="647692" lvl="1" indent="-323846">
              <a:lnSpc>
                <a:spcPts val="3899"/>
              </a:lnSpc>
              <a:buFont typeface="Arial"/>
              <a:buChar char="•"/>
            </a:pPr>
            <a:r>
              <a:rPr lang="en-US" sz="2999" dirty="0">
                <a:solidFill>
                  <a:srgbClr val="231F20"/>
                </a:solidFill>
                <a:latin typeface="Open Sauce"/>
              </a:rPr>
              <a:t>Gastroenterology</a:t>
            </a:r>
          </a:p>
          <a:p>
            <a:pPr marL="647692" lvl="1" indent="-323846">
              <a:lnSpc>
                <a:spcPts val="3899"/>
              </a:lnSpc>
              <a:buFont typeface="Arial"/>
              <a:buChar char="•"/>
            </a:pPr>
            <a:r>
              <a:rPr lang="en-US" sz="2999" dirty="0">
                <a:solidFill>
                  <a:srgbClr val="231F20"/>
                </a:solidFill>
                <a:latin typeface="Open Sauce"/>
              </a:rPr>
              <a:t>Infectious disease</a:t>
            </a:r>
          </a:p>
          <a:p>
            <a:pPr marL="647692" lvl="1" indent="-323846">
              <a:lnSpc>
                <a:spcPts val="3899"/>
              </a:lnSpc>
              <a:buFont typeface="Arial"/>
              <a:buChar char="•"/>
            </a:pPr>
            <a:r>
              <a:rPr lang="en-US" sz="2999" dirty="0">
                <a:solidFill>
                  <a:srgbClr val="231F20"/>
                </a:solidFill>
                <a:latin typeface="Open Sauce"/>
              </a:rPr>
              <a:t>Psychiatric</a:t>
            </a:r>
          </a:p>
          <a:p>
            <a:pPr marL="647692" lvl="1" indent="-323846">
              <a:lnSpc>
                <a:spcPts val="3899"/>
              </a:lnSpc>
              <a:buFont typeface="Arial"/>
              <a:buChar char="•"/>
            </a:pPr>
            <a:r>
              <a:rPr lang="en-US" sz="2999" dirty="0">
                <a:solidFill>
                  <a:srgbClr val="231F20"/>
                </a:solidFill>
                <a:latin typeface="Open Sauce"/>
              </a:rPr>
              <a:t>Dermatology</a:t>
            </a:r>
          </a:p>
          <a:p>
            <a:pPr marL="647692" lvl="1" indent="-323846">
              <a:lnSpc>
                <a:spcPts val="3899"/>
              </a:lnSpc>
              <a:buFont typeface="Arial"/>
              <a:buChar char="•"/>
            </a:pPr>
            <a:r>
              <a:rPr lang="en-US" sz="2999" dirty="0">
                <a:solidFill>
                  <a:srgbClr val="231F20"/>
                </a:solidFill>
                <a:latin typeface="Open Sauce"/>
              </a:rPr>
              <a:t>Nephrology</a:t>
            </a:r>
          </a:p>
          <a:p>
            <a:pPr marL="647692" lvl="1" indent="-323846">
              <a:lnSpc>
                <a:spcPts val="3899"/>
              </a:lnSpc>
              <a:buFont typeface="Arial"/>
              <a:buChar char="•"/>
            </a:pPr>
            <a:r>
              <a:rPr lang="en-US" sz="2999" dirty="0">
                <a:solidFill>
                  <a:srgbClr val="231F20"/>
                </a:solidFill>
                <a:latin typeface="Open Sauce"/>
              </a:rPr>
              <a:t>Orthopedic </a:t>
            </a:r>
          </a:p>
          <a:p>
            <a:pPr marL="647692" lvl="1" indent="-323846" algn="l">
              <a:lnSpc>
                <a:spcPts val="3899"/>
              </a:lnSpc>
              <a:buFont typeface="Arial"/>
              <a:buChar char="•"/>
            </a:pPr>
            <a:r>
              <a:rPr lang="en-US" sz="2999" dirty="0">
                <a:solidFill>
                  <a:srgbClr val="231F20"/>
                </a:solidFill>
                <a:latin typeface="Open Sauce"/>
              </a:rPr>
              <a:t>Vaccine Development</a:t>
            </a:r>
          </a:p>
        </p:txBody>
      </p:sp>
      <p:pic>
        <p:nvPicPr>
          <p:cNvPr id="6" name="Picture 6"/>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361" r="12697" b="525"/>
          <a:stretch>
            <a:fillRect/>
          </a:stretch>
        </p:blipFill>
        <p:spPr>
          <a:xfrm>
            <a:off x="8098773" y="0"/>
            <a:ext cx="7270357" cy="10287000"/>
          </a:xfrm>
          <a:prstGeom prst="rect">
            <a:avLst/>
          </a:prstGeom>
        </p:spPr>
      </p:pic>
      <p:pic>
        <p:nvPicPr>
          <p:cNvPr id="3" name="Picture 3"/>
          <p:cNvPicPr>
            <a:picLocks noChangeAspect="1"/>
          </p:cNvPicPr>
          <p:nvPr/>
        </p:nvPicPr>
        <p:blipFill>
          <a:blip r:embed="rId3"/>
          <a:srcRect l="1703" r="1703"/>
          <a:stretch>
            <a:fillRect/>
          </a:stretch>
        </p:blipFill>
        <p:spPr>
          <a:xfrm>
            <a:off x="10205018" y="11604"/>
            <a:ext cx="5567867" cy="10618296"/>
          </a:xfrm>
          <a:prstGeom prst="rect">
            <a:avLst/>
          </a:prstGeom>
        </p:spPr>
      </p:pic>
      <p:sp>
        <p:nvSpPr>
          <p:cNvPr id="4" name="TextBox 4"/>
          <p:cNvSpPr txBox="1"/>
          <p:nvPr/>
        </p:nvSpPr>
        <p:spPr>
          <a:xfrm>
            <a:off x="13380821" y="4756831"/>
            <a:ext cx="4444106"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Navigating the Complexities of Clinical Operations with Ease</a:t>
            </a:r>
          </a:p>
        </p:txBody>
      </p:sp>
      <p:pic>
        <p:nvPicPr>
          <p:cNvPr id="5" name="Picture 5"/>
          <p:cNvPicPr>
            <a:picLocks noChangeAspect="1"/>
          </p:cNvPicPr>
          <p:nvPr/>
        </p:nvPicPr>
        <p:blipFill>
          <a:blip r:embed="rId3"/>
          <a:srcRect l="2128" r="1695"/>
          <a:stretch>
            <a:fillRect/>
          </a:stretch>
        </p:blipFill>
        <p:spPr>
          <a:xfrm flipH="1" flipV="1">
            <a:off x="7837066" y="11604"/>
            <a:ext cx="5543753" cy="10389696"/>
          </a:xfrm>
          <a:prstGeom prst="rect">
            <a:avLst/>
          </a:prstGeom>
        </p:spPr>
      </p:pic>
      <p:sp>
        <p:nvSpPr>
          <p:cNvPr id="6" name="TextBox 6"/>
          <p:cNvSpPr txBox="1"/>
          <p:nvPr/>
        </p:nvSpPr>
        <p:spPr>
          <a:xfrm>
            <a:off x="699002" y="1560149"/>
            <a:ext cx="6211505"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Clinical Operations</a:t>
            </a:r>
          </a:p>
        </p:txBody>
      </p:sp>
      <p:sp>
        <p:nvSpPr>
          <p:cNvPr id="7" name="TextBox 7"/>
          <p:cNvSpPr txBox="1"/>
          <p:nvPr/>
        </p:nvSpPr>
        <p:spPr>
          <a:xfrm>
            <a:off x="1406800" y="3308898"/>
            <a:ext cx="9022416" cy="2971800"/>
          </a:xfrm>
          <a:prstGeom prst="rect">
            <a:avLst/>
          </a:prstGeom>
        </p:spPr>
        <p:txBody>
          <a:bodyPr lIns="0" tIns="0" rIns="0" bIns="0" rtlCol="0" anchor="t">
            <a:spAutoFit/>
          </a:bodyPr>
          <a:lstStyle/>
          <a:p>
            <a:pPr marL="647700" lvl="1" indent="-323850">
              <a:lnSpc>
                <a:spcPts val="3900"/>
              </a:lnSpc>
              <a:buFont typeface="Arial"/>
              <a:buChar char="•"/>
            </a:pPr>
            <a:r>
              <a:rPr lang="en-US" sz="3000">
                <a:solidFill>
                  <a:srgbClr val="231F20"/>
                </a:solidFill>
                <a:latin typeface="Open Sauce"/>
              </a:rPr>
              <a:t>Feasibility studies</a:t>
            </a:r>
          </a:p>
          <a:p>
            <a:pPr marL="647700" lvl="1" indent="-323850">
              <a:lnSpc>
                <a:spcPts val="3900"/>
              </a:lnSpc>
              <a:buFont typeface="Arial"/>
              <a:buChar char="•"/>
            </a:pPr>
            <a:r>
              <a:rPr lang="en-US" sz="3000">
                <a:solidFill>
                  <a:srgbClr val="231F20"/>
                </a:solidFill>
                <a:latin typeface="Open Sauce"/>
              </a:rPr>
              <a:t>Site Selection and Initiation</a:t>
            </a:r>
          </a:p>
          <a:p>
            <a:pPr marL="647700" lvl="1" indent="-323850">
              <a:lnSpc>
                <a:spcPts val="3900"/>
              </a:lnSpc>
              <a:buFont typeface="Arial"/>
              <a:buChar char="•"/>
            </a:pPr>
            <a:r>
              <a:rPr lang="en-US" sz="3000">
                <a:solidFill>
                  <a:srgbClr val="231F20"/>
                </a:solidFill>
                <a:latin typeface="Open Sauce"/>
              </a:rPr>
              <a:t>Monitoring- Onsite/Remote/Centralize </a:t>
            </a:r>
          </a:p>
          <a:p>
            <a:pPr marL="647700" lvl="1" indent="-323850">
              <a:lnSpc>
                <a:spcPts val="3900"/>
              </a:lnSpc>
              <a:buFont typeface="Arial"/>
              <a:buChar char="•"/>
            </a:pPr>
            <a:r>
              <a:rPr lang="en-US" sz="3000">
                <a:solidFill>
                  <a:srgbClr val="231F20"/>
                </a:solidFill>
                <a:latin typeface="Open Sauce"/>
              </a:rPr>
              <a:t>Close out</a:t>
            </a:r>
          </a:p>
          <a:p>
            <a:pPr marL="647700" lvl="1" indent="-323850">
              <a:lnSpc>
                <a:spcPts val="3900"/>
              </a:lnSpc>
              <a:buFont typeface="Arial"/>
              <a:buChar char="•"/>
            </a:pPr>
            <a:r>
              <a:rPr lang="en-US" sz="3000">
                <a:solidFill>
                  <a:srgbClr val="231F20"/>
                </a:solidFill>
                <a:latin typeface="Open Sauce"/>
              </a:rPr>
              <a:t>Patient Recruitment support</a:t>
            </a:r>
          </a:p>
          <a:p>
            <a:pPr marL="647700" lvl="1" indent="-323850" algn="l">
              <a:lnSpc>
                <a:spcPts val="3900"/>
              </a:lnSpc>
              <a:buFont typeface="Arial"/>
              <a:buChar char="•"/>
            </a:pPr>
            <a:r>
              <a:rPr lang="en-US" sz="3000">
                <a:solidFill>
                  <a:srgbClr val="231F20"/>
                </a:solidFill>
                <a:latin typeface="Open Sauce"/>
              </a:rPr>
              <a:t>Site Management</a:t>
            </a:r>
          </a:p>
        </p:txBody>
      </p:sp>
      <p:pic>
        <p:nvPicPr>
          <p:cNvPr id="8" name="Picture 8"/>
          <p:cNvPicPr>
            <a:picLocks noChangeAspect="1"/>
          </p:cNvPicPr>
          <p:nvPr/>
        </p:nvPicPr>
        <p:blipFill>
          <a:blip r:embed="rId4">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251" r="16584"/>
          <a:stretch>
            <a:fillRect/>
          </a:stretch>
        </p:blipFill>
        <p:spPr>
          <a:xfrm>
            <a:off x="6246313" y="0"/>
            <a:ext cx="8954314" cy="10287000"/>
          </a:xfrm>
          <a:prstGeom prst="rect">
            <a:avLst/>
          </a:prstGeom>
        </p:spPr>
      </p:pic>
      <p:pic>
        <p:nvPicPr>
          <p:cNvPr id="3" name="Picture 3"/>
          <p:cNvPicPr>
            <a:picLocks noChangeAspect="1"/>
          </p:cNvPicPr>
          <p:nvPr/>
        </p:nvPicPr>
        <p:blipFill>
          <a:blip r:embed="rId3"/>
          <a:srcRect t="13414" r="13781" b="13414"/>
          <a:stretch>
            <a:fillRect/>
          </a:stretch>
        </p:blipFill>
        <p:spPr>
          <a:xfrm>
            <a:off x="8988747" y="-72342"/>
            <a:ext cx="6259506" cy="10431684"/>
          </a:xfrm>
          <a:prstGeom prst="rect">
            <a:avLst/>
          </a:prstGeom>
        </p:spPr>
      </p:pic>
      <p:sp>
        <p:nvSpPr>
          <p:cNvPr id="4" name="TextBox 4"/>
          <p:cNvSpPr txBox="1"/>
          <p:nvPr/>
        </p:nvSpPr>
        <p:spPr>
          <a:xfrm>
            <a:off x="13863102" y="3766098"/>
            <a:ext cx="3961825" cy="1343025"/>
          </a:xfrm>
          <a:prstGeom prst="rect">
            <a:avLst/>
          </a:prstGeom>
        </p:spPr>
        <p:txBody>
          <a:bodyPr lIns="0" tIns="0" rIns="0" bIns="0" rtlCol="0" anchor="t">
            <a:spAutoFit/>
          </a:bodyPr>
          <a:lstStyle/>
          <a:p>
            <a:pPr algn="r">
              <a:lnSpc>
                <a:spcPts val="3599"/>
              </a:lnSpc>
            </a:pPr>
            <a:r>
              <a:rPr lang="en-US" sz="2999">
                <a:solidFill>
                  <a:srgbClr val="343D6C"/>
                </a:solidFill>
                <a:latin typeface="Open Sauce"/>
              </a:rPr>
              <a:t>Turning complex projects into simple solutions</a:t>
            </a:r>
          </a:p>
        </p:txBody>
      </p:sp>
      <p:pic>
        <p:nvPicPr>
          <p:cNvPr id="5" name="Picture 5"/>
          <p:cNvPicPr>
            <a:picLocks noChangeAspect="1"/>
          </p:cNvPicPr>
          <p:nvPr/>
        </p:nvPicPr>
        <p:blipFill>
          <a:blip r:embed="rId4"/>
          <a:srcRect l="14535" t="3674" b="3674"/>
          <a:stretch>
            <a:fillRect/>
          </a:stretch>
        </p:blipFill>
        <p:spPr>
          <a:xfrm>
            <a:off x="5759448" y="-506395"/>
            <a:ext cx="8918727" cy="10793395"/>
          </a:xfrm>
          <a:prstGeom prst="rect">
            <a:avLst/>
          </a:prstGeom>
        </p:spPr>
      </p:pic>
      <p:sp>
        <p:nvSpPr>
          <p:cNvPr id="6" name="TextBox 6"/>
          <p:cNvSpPr txBox="1"/>
          <p:nvPr/>
        </p:nvSpPr>
        <p:spPr>
          <a:xfrm>
            <a:off x="699002" y="1560149"/>
            <a:ext cx="6767441" cy="854075"/>
          </a:xfrm>
          <a:prstGeom prst="rect">
            <a:avLst/>
          </a:prstGeom>
        </p:spPr>
        <p:txBody>
          <a:bodyPr lIns="0" tIns="0" rIns="0" bIns="0" rtlCol="0" anchor="t">
            <a:spAutoFit/>
          </a:bodyPr>
          <a:lstStyle/>
          <a:p>
            <a:pPr>
              <a:lnSpc>
                <a:spcPts val="6999"/>
              </a:lnSpc>
            </a:pPr>
            <a:r>
              <a:rPr lang="en-US" sz="4999">
                <a:solidFill>
                  <a:srgbClr val="343D6C"/>
                </a:solidFill>
                <a:latin typeface="Open Sauce"/>
              </a:rPr>
              <a:t>Project Management</a:t>
            </a:r>
          </a:p>
        </p:txBody>
      </p:sp>
      <p:sp>
        <p:nvSpPr>
          <p:cNvPr id="7" name="TextBox 7"/>
          <p:cNvSpPr txBox="1"/>
          <p:nvPr/>
        </p:nvSpPr>
        <p:spPr>
          <a:xfrm>
            <a:off x="1406800" y="3308898"/>
            <a:ext cx="9108800" cy="4464620"/>
          </a:xfrm>
          <a:prstGeom prst="rect">
            <a:avLst/>
          </a:prstGeom>
        </p:spPr>
        <p:txBody>
          <a:bodyPr wrap="square" lIns="0" tIns="0" rIns="0" bIns="0" rtlCol="0" anchor="t">
            <a:spAutoFit/>
          </a:bodyPr>
          <a:lstStyle/>
          <a:p>
            <a:pPr marL="647700" lvl="1" indent="-323850">
              <a:lnSpc>
                <a:spcPts val="3900"/>
              </a:lnSpc>
              <a:buFont typeface="Arial"/>
              <a:buChar char="•"/>
            </a:pPr>
            <a:r>
              <a:rPr lang="en-US" sz="3000" dirty="0">
                <a:solidFill>
                  <a:srgbClr val="231F20"/>
                </a:solidFill>
                <a:latin typeface="Open Sauce"/>
              </a:rPr>
              <a:t>Scientific Leadership</a:t>
            </a:r>
          </a:p>
          <a:p>
            <a:pPr marL="647700" lvl="1" indent="-323850">
              <a:lnSpc>
                <a:spcPts val="3900"/>
              </a:lnSpc>
              <a:buFont typeface="Arial"/>
              <a:buChar char="•"/>
            </a:pPr>
            <a:r>
              <a:rPr lang="en-US" sz="3000" dirty="0">
                <a:solidFill>
                  <a:srgbClr val="231F20"/>
                </a:solidFill>
                <a:latin typeface="Open Sauce"/>
              </a:rPr>
              <a:t>Project planning, execution and monitoring</a:t>
            </a:r>
          </a:p>
          <a:p>
            <a:pPr marL="647700" lvl="1" indent="-323850">
              <a:lnSpc>
                <a:spcPts val="3900"/>
              </a:lnSpc>
              <a:buFont typeface="Arial"/>
              <a:buChar char="•"/>
            </a:pPr>
            <a:r>
              <a:rPr lang="en-US" sz="3000" dirty="0">
                <a:solidFill>
                  <a:srgbClr val="231F20"/>
                </a:solidFill>
                <a:latin typeface="Open Sauce"/>
              </a:rPr>
              <a:t>Provide project progress report</a:t>
            </a:r>
          </a:p>
          <a:p>
            <a:pPr marL="647700" lvl="1" indent="-323850">
              <a:lnSpc>
                <a:spcPts val="3900"/>
              </a:lnSpc>
              <a:buFont typeface="Arial"/>
              <a:buChar char="•"/>
            </a:pPr>
            <a:r>
              <a:rPr lang="en-US" sz="3000" dirty="0">
                <a:solidFill>
                  <a:srgbClr val="231F20"/>
                </a:solidFill>
                <a:latin typeface="Open Sauce"/>
              </a:rPr>
              <a:t>Risk Management</a:t>
            </a:r>
          </a:p>
          <a:p>
            <a:pPr marL="647700" lvl="1" indent="-323850">
              <a:lnSpc>
                <a:spcPts val="3900"/>
              </a:lnSpc>
              <a:buFont typeface="Arial"/>
              <a:buChar char="•"/>
            </a:pPr>
            <a:r>
              <a:rPr lang="en-US" sz="3000" dirty="0">
                <a:solidFill>
                  <a:srgbClr val="231F20"/>
                </a:solidFill>
                <a:latin typeface="Open Sauce"/>
              </a:rPr>
              <a:t>Stake holder and vendor management </a:t>
            </a:r>
          </a:p>
          <a:p>
            <a:pPr marL="647700" lvl="1" indent="-323850">
              <a:lnSpc>
                <a:spcPts val="3900"/>
              </a:lnSpc>
              <a:buFont typeface="Arial"/>
              <a:buChar char="•"/>
            </a:pPr>
            <a:r>
              <a:rPr lang="en-US" sz="3000" dirty="0">
                <a:solidFill>
                  <a:srgbClr val="231F20"/>
                </a:solidFill>
                <a:latin typeface="Open Sauce"/>
              </a:rPr>
              <a:t>Incorporate quality best practices</a:t>
            </a:r>
          </a:p>
          <a:p>
            <a:pPr marL="647700" lvl="1" indent="-323850">
              <a:lnSpc>
                <a:spcPts val="3900"/>
              </a:lnSpc>
              <a:buFont typeface="Arial"/>
              <a:buChar char="•"/>
            </a:pPr>
            <a:r>
              <a:rPr lang="en-US" sz="3000" dirty="0">
                <a:solidFill>
                  <a:srgbClr val="231F20"/>
                </a:solidFill>
                <a:latin typeface="Open Sauce"/>
              </a:rPr>
              <a:t>Put Strategic plan into practice</a:t>
            </a:r>
          </a:p>
          <a:p>
            <a:pPr marL="647700" lvl="1" indent="-323850" algn="l">
              <a:lnSpc>
                <a:spcPts val="3900"/>
              </a:lnSpc>
              <a:buFont typeface="Arial"/>
              <a:buChar char="•"/>
            </a:pPr>
            <a:r>
              <a:rPr lang="en-US" sz="3000" dirty="0">
                <a:solidFill>
                  <a:srgbClr val="231F20"/>
                </a:solidFill>
                <a:latin typeface="Open Sauce"/>
              </a:rPr>
              <a:t>Management of regulatory and compliance strategies</a:t>
            </a:r>
          </a:p>
        </p:txBody>
      </p:sp>
      <p:pic>
        <p:nvPicPr>
          <p:cNvPr id="8" name="Picture 8"/>
          <p:cNvPicPr>
            <a:picLocks noChangeAspect="1"/>
          </p:cNvPicPr>
          <p:nvPr/>
        </p:nvPicPr>
        <p:blipFill>
          <a:blip r:embed="rId5">
            <a:alphaModFix amt="7999"/>
          </a:blip>
          <a:srcRect l="5419" t="25723" r="24105" b="6646"/>
          <a:stretch>
            <a:fillRect/>
          </a:stretch>
        </p:blipFill>
        <p:spPr>
          <a:xfrm>
            <a:off x="-456750" y="7030334"/>
            <a:ext cx="3727100" cy="357663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1133</Words>
  <Application>Microsoft Office PowerPoint</Application>
  <PresentationFormat>Custom</PresentationFormat>
  <Paragraphs>222</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Open Sauce</vt:lpstr>
      <vt:lpstr>Calibri</vt:lpstr>
      <vt:lpstr>Open Sauce Bold</vt:lpstr>
      <vt:lpstr>Open Sauce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Methics Clinical Research_080323</dc:title>
  <dc:creator>Admins</dc:creator>
  <cp:lastModifiedBy>Rashmin Lad</cp:lastModifiedBy>
  <cp:revision>6</cp:revision>
  <dcterms:created xsi:type="dcterms:W3CDTF">2006-08-16T00:00:00Z</dcterms:created>
  <dcterms:modified xsi:type="dcterms:W3CDTF">2026-06-10T06:03:04Z</dcterms:modified>
  <dc:identifier>DAFcm5wYrR4</dc:identifier>
</cp:coreProperties>
</file>